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4630400" cy="8229600"/>
  <p:notesSz cx="8229600" cy="14630400"/>
  <p:embeddedFontLst>
    <p:embeddedFont>
      <p:font typeface="Alice" pitchFamily="2" charset="0"/>
      <p:regular r:id="rId39"/>
      <p:bold r:id="rId40"/>
      <p:italic r:id="rId41"/>
      <p:boldItalic r:id="rId42"/>
    </p:embeddedFont>
    <p:embeddedFont>
      <p:font typeface="DM Sans Medium" pitchFamily="2" charset="77"/>
      <p:regular r:id="rId43"/>
      <p:italic r:id="rId44"/>
    </p:embeddedFont>
    <p:embeddedFont>
      <p:font typeface="Inter" panose="02000503000000020004" pitchFamily="2" charset="0"/>
      <p:regular r:id="rId45"/>
      <p:bold r:id="rId46"/>
      <p:italic r:id="rId47"/>
      <p:boldItalic r:id="rId48"/>
    </p:embeddedFont>
    <p:embeddedFont>
      <p:font typeface="Lora" pitchFamily="2" charset="77"/>
      <p:regular r:id="rId49"/>
      <p:bold r:id="rId50"/>
      <p:italic r:id="rId51"/>
      <p:boldItalic r:id="rId52"/>
    </p:embeddedFont>
    <p:embeddedFont>
      <p:font typeface="Lora Medium" pitchFamily="2" charset="77"/>
      <p:regular r:id="rId53"/>
      <p:italic r:id="rId54"/>
    </p:embeddedFont>
    <p:embeddedFont>
      <p:font typeface="Open Sans" panose="020B0606030504020204" pitchFamily="34" charset="0"/>
      <p:regular r:id="rId55"/>
      <p:bold r:id="rId56"/>
      <p:italic r:id="rId57"/>
      <p:boldItalic r:id="rId58"/>
    </p:embeddedFont>
    <p:embeddedFont>
      <p:font typeface="Raleway" pitchFamily="2" charset="77"/>
      <p:bold r:id="rId59"/>
      <p:italic r:id="rId60"/>
      <p:boldItalic r:id="rId61"/>
    </p:embeddedFont>
    <p:embeddedFont>
      <p:font typeface="Roboto" panose="02000000000000000000" pitchFamily="2" charset="0"/>
      <p:regular r:id="rId62"/>
      <p:bold r:id="rId63"/>
      <p:italic r:id="rId64"/>
      <p:boldItalic r:id="rId65"/>
    </p:embeddedFont>
    <p:embeddedFont>
      <p:font typeface="Roboto Medium" panose="02000000000000000000" pitchFamily="2" charset="0"/>
      <p:regular r:id="rId66"/>
      <p: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75"/>
    <p:restoredTop sz="94610"/>
  </p:normalViewPr>
  <p:slideViewPr>
    <p:cSldViewPr snapToGrid="0" snapToObjects="1">
      <p:cViewPr varScale="1">
        <p:scale>
          <a:sx n="100" d="100"/>
          <a:sy n="100" d="100"/>
        </p:scale>
        <p:origin x="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31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spTree>
    <p:extLst>
      <p:ext uri="{BB962C8B-B14F-4D97-AF65-F5344CB8AC3E}">
        <p14:creationId xmlns:p14="http://schemas.microsoft.com/office/powerpoint/2010/main" val="21908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85204"/>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101014"/>
                </a:solidFill>
                <a:latin typeface="Playfair Display Bold" pitchFamily="34" charset="0"/>
                <a:ea typeface="Playfair Display Bold" pitchFamily="34" charset="-122"/>
                <a:cs typeface="Playfair Display Bold" pitchFamily="34" charset="-120"/>
              </a:rPr>
              <a:t>Sequence Models</a:t>
            </a:r>
            <a:endParaRPr lang="en-US" sz="6150" dirty="0"/>
          </a:p>
        </p:txBody>
      </p:sp>
      <p:sp>
        <p:nvSpPr>
          <p:cNvPr id="4" name="Text 1"/>
          <p:cNvSpPr/>
          <p:nvPr/>
        </p:nvSpPr>
        <p:spPr>
          <a:xfrm>
            <a:off x="793790" y="390358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Sequence models are powerful tools for processing sequential data, such as text, speech, and time series. They capture the relationships between elements in a sequence and predict future values.</a:t>
            </a:r>
            <a:endParaRPr lang="en-US" sz="1750" dirty="0"/>
          </a:p>
        </p:txBody>
      </p:sp>
      <p:sp>
        <p:nvSpPr>
          <p:cNvPr id="6" name="Text 3"/>
          <p:cNvSpPr/>
          <p:nvPr/>
        </p:nvSpPr>
        <p:spPr>
          <a:xfrm>
            <a:off x="902137" y="5396984"/>
            <a:ext cx="14609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Open Sans Medium" pitchFamily="34" charset="0"/>
                <a:ea typeface="Open Sans Medium" pitchFamily="34" charset="-122"/>
                <a:cs typeface="Open Sans Medium" pitchFamily="34" charset="-120"/>
              </a:rPr>
              <a:t>N</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Importance of Text Preprocessing</a:t>
            </a:r>
            <a:endParaRPr lang="en-US" sz="4450" dirty="0"/>
          </a:p>
        </p:txBody>
      </p:sp>
      <p:sp>
        <p:nvSpPr>
          <p:cNvPr id="4" name="Shape 1"/>
          <p:cNvSpPr/>
          <p:nvPr/>
        </p:nvSpPr>
        <p:spPr>
          <a:xfrm>
            <a:off x="6280190" y="3119676"/>
            <a:ext cx="510302" cy="510302"/>
          </a:xfrm>
          <a:prstGeom prst="roundRect">
            <a:avLst>
              <a:gd name="adj" fmla="val 6667"/>
            </a:avLst>
          </a:prstGeom>
          <a:solidFill>
            <a:srgbClr val="F0EDE6"/>
          </a:solidFill>
          <a:ln/>
        </p:spPr>
        <p:txBody>
          <a:bodyPr/>
          <a:lstStyle/>
          <a:p>
            <a:endParaRPr lang="en-US"/>
          </a:p>
        </p:txBody>
      </p:sp>
      <p:sp>
        <p:nvSpPr>
          <p:cNvPr id="5" name="Text 2"/>
          <p:cNvSpPr/>
          <p:nvPr/>
        </p:nvSpPr>
        <p:spPr>
          <a:xfrm>
            <a:off x="6462474" y="3204686"/>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Reduces Noise</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Text preprocessing removes irrelevant characters and symbols, improving model accuracy and efficiency.</a:t>
            </a:r>
            <a:endParaRPr lang="en-US" sz="1750" dirty="0"/>
          </a:p>
        </p:txBody>
      </p:sp>
      <p:sp>
        <p:nvSpPr>
          <p:cNvPr id="8" name="Shape 5"/>
          <p:cNvSpPr/>
          <p:nvPr/>
        </p:nvSpPr>
        <p:spPr>
          <a:xfrm>
            <a:off x="10171867" y="3119676"/>
            <a:ext cx="510302" cy="510302"/>
          </a:xfrm>
          <a:prstGeom prst="roundRect">
            <a:avLst>
              <a:gd name="adj" fmla="val 6667"/>
            </a:avLst>
          </a:prstGeom>
          <a:solidFill>
            <a:srgbClr val="F0EDE6"/>
          </a:solidFill>
          <a:ln/>
        </p:spPr>
        <p:txBody>
          <a:bodyPr/>
          <a:lstStyle/>
          <a:p>
            <a:endParaRPr lang="en-US"/>
          </a:p>
        </p:txBody>
      </p:sp>
      <p:sp>
        <p:nvSpPr>
          <p:cNvPr id="9" name="Text 6"/>
          <p:cNvSpPr/>
          <p:nvPr/>
        </p:nvSpPr>
        <p:spPr>
          <a:xfrm>
            <a:off x="10343436" y="3204686"/>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Enhances Consistency</a:t>
            </a:r>
            <a:endParaRPr lang="en-US" sz="2200" dirty="0"/>
          </a:p>
        </p:txBody>
      </p:sp>
      <p:sp>
        <p:nvSpPr>
          <p:cNvPr id="11" name="Text 8"/>
          <p:cNvSpPr/>
          <p:nvPr/>
        </p:nvSpPr>
        <p:spPr>
          <a:xfrm>
            <a:off x="10908983"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Transforms text into a uniform format, allowing models to effectively compare and analyze data.</a:t>
            </a:r>
            <a:endParaRPr lang="en-US" sz="1750" dirty="0"/>
          </a:p>
        </p:txBody>
      </p:sp>
      <p:sp>
        <p:nvSpPr>
          <p:cNvPr id="12" name="Shape 9"/>
          <p:cNvSpPr/>
          <p:nvPr/>
        </p:nvSpPr>
        <p:spPr>
          <a:xfrm>
            <a:off x="6280190" y="5906572"/>
            <a:ext cx="510302" cy="510302"/>
          </a:xfrm>
          <a:prstGeom prst="roundRect">
            <a:avLst>
              <a:gd name="adj" fmla="val 6667"/>
            </a:avLst>
          </a:prstGeom>
          <a:solidFill>
            <a:srgbClr val="F0EDE6"/>
          </a:solidFill>
          <a:ln/>
        </p:spPr>
        <p:txBody>
          <a:bodyPr/>
          <a:lstStyle/>
          <a:p>
            <a:endParaRPr lang="en-US"/>
          </a:p>
        </p:txBody>
      </p:sp>
      <p:sp>
        <p:nvSpPr>
          <p:cNvPr id="13" name="Text 10"/>
          <p:cNvSpPr/>
          <p:nvPr/>
        </p:nvSpPr>
        <p:spPr>
          <a:xfrm>
            <a:off x="6452473" y="5991582"/>
            <a:ext cx="16573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7017306" y="5906572"/>
            <a:ext cx="290000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Improves Performance</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Preprocessing helps models focus on relevant features, reducing training time and improving results.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Tokenization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Word Tokenization</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Splits text into individual words, creating a list of tokens. Each word is treated as a separate unit.</a:t>
            </a:r>
            <a:endParaRPr lang="en-US" sz="1750" dirty="0"/>
          </a:p>
        </p:txBody>
      </p:sp>
      <p:sp>
        <p:nvSpPr>
          <p:cNvPr id="5" name="Text 3"/>
          <p:cNvSpPr/>
          <p:nvPr/>
        </p:nvSpPr>
        <p:spPr>
          <a:xfrm>
            <a:off x="5332928" y="3634264"/>
            <a:ext cx="2966918"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Character Tokenization</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Breaks text into individual characters, creating a list of tokens. This method is useful for languages without spaces between words.</a:t>
            </a:r>
            <a:endParaRPr lang="en-US" sz="1750" dirty="0"/>
          </a:p>
        </p:txBody>
      </p:sp>
      <p:sp>
        <p:nvSpPr>
          <p:cNvPr id="7" name="Text 5"/>
          <p:cNvSpPr/>
          <p:nvPr/>
        </p:nvSpPr>
        <p:spPr>
          <a:xfrm>
            <a:off x="9872067" y="3634264"/>
            <a:ext cx="2839998"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Subword Tokenization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Splits text into smaller units than words, such as morphemes or syllables, providing more nuanced information.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5093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Stop Word Removal</a:t>
            </a:r>
            <a:endParaRPr lang="en-US" sz="4450" dirty="0"/>
          </a:p>
        </p:txBody>
      </p:sp>
      <p:sp>
        <p:nvSpPr>
          <p:cNvPr id="4" name="Shape 1"/>
          <p:cNvSpPr/>
          <p:nvPr/>
        </p:nvSpPr>
        <p:spPr>
          <a:xfrm>
            <a:off x="6280190" y="3799880"/>
            <a:ext cx="7556421" cy="1678781"/>
          </a:xfrm>
          <a:prstGeom prst="roundRect">
            <a:avLst>
              <a:gd name="adj" fmla="val 2027"/>
            </a:avLst>
          </a:prstGeom>
          <a:noFill/>
          <a:ln w="7620">
            <a:solidFill>
              <a:srgbClr val="000000">
                <a:alpha val="8000"/>
              </a:srgbClr>
            </a:solidFill>
            <a:prstDash val="solid"/>
          </a:ln>
        </p:spPr>
        <p:txBody>
          <a:bodyPr/>
          <a:lstStyle/>
          <a:p>
            <a:endParaRPr lang="en-US"/>
          </a:p>
        </p:txBody>
      </p:sp>
      <p:sp>
        <p:nvSpPr>
          <p:cNvPr id="5" name="Shape 2"/>
          <p:cNvSpPr/>
          <p:nvPr/>
        </p:nvSpPr>
        <p:spPr>
          <a:xfrm>
            <a:off x="6287810" y="3807500"/>
            <a:ext cx="7540347" cy="650319"/>
          </a:xfrm>
          <a:prstGeom prst="rect">
            <a:avLst/>
          </a:prstGeom>
          <a:solidFill>
            <a:srgbClr val="FFFFFF">
              <a:alpha val="4000"/>
            </a:srgbClr>
          </a:solidFill>
          <a:ln/>
        </p:spPr>
        <p:txBody>
          <a:bodyPr/>
          <a:lstStyle/>
          <a:p>
            <a:endParaRPr lang="en-US"/>
          </a:p>
        </p:txBody>
      </p:sp>
      <p:sp>
        <p:nvSpPr>
          <p:cNvPr id="6" name="Text 3"/>
          <p:cNvSpPr/>
          <p:nvPr/>
        </p:nvSpPr>
        <p:spPr>
          <a:xfrm>
            <a:off x="6515457" y="395120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Stop words</a:t>
            </a:r>
            <a:endParaRPr lang="en-US" sz="1750" dirty="0"/>
          </a:p>
        </p:txBody>
      </p:sp>
      <p:sp>
        <p:nvSpPr>
          <p:cNvPr id="7" name="Text 4"/>
          <p:cNvSpPr/>
          <p:nvPr/>
        </p:nvSpPr>
        <p:spPr>
          <a:xfrm>
            <a:off x="9032438" y="395120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Common words</a:t>
            </a:r>
            <a:endParaRPr lang="en-US" sz="1750" dirty="0"/>
          </a:p>
        </p:txBody>
      </p:sp>
      <p:sp>
        <p:nvSpPr>
          <p:cNvPr id="8" name="Text 5"/>
          <p:cNvSpPr/>
          <p:nvPr/>
        </p:nvSpPr>
        <p:spPr>
          <a:xfrm>
            <a:off x="11545610" y="395120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Little meaning</a:t>
            </a:r>
            <a:endParaRPr lang="en-US" sz="1750" dirty="0"/>
          </a:p>
        </p:txBody>
      </p:sp>
      <p:sp>
        <p:nvSpPr>
          <p:cNvPr id="9" name="Shape 6"/>
          <p:cNvSpPr/>
          <p:nvPr/>
        </p:nvSpPr>
        <p:spPr>
          <a:xfrm>
            <a:off x="6287810" y="4457819"/>
            <a:ext cx="7540347" cy="1013222"/>
          </a:xfrm>
          <a:prstGeom prst="rect">
            <a:avLst/>
          </a:prstGeom>
          <a:solidFill>
            <a:srgbClr val="000000">
              <a:alpha val="4000"/>
            </a:srgbClr>
          </a:solidFill>
          <a:ln/>
        </p:spPr>
        <p:txBody>
          <a:bodyPr/>
          <a:lstStyle/>
          <a:p>
            <a:endParaRPr lang="en-US"/>
          </a:p>
        </p:txBody>
      </p:sp>
      <p:sp>
        <p:nvSpPr>
          <p:cNvPr id="10" name="Text 7"/>
          <p:cNvSpPr/>
          <p:nvPr/>
        </p:nvSpPr>
        <p:spPr>
          <a:xfrm>
            <a:off x="6515457" y="460152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Examples</a:t>
            </a:r>
            <a:endParaRPr lang="en-US" sz="1750" dirty="0"/>
          </a:p>
        </p:txBody>
      </p:sp>
      <p:sp>
        <p:nvSpPr>
          <p:cNvPr id="11" name="Text 8"/>
          <p:cNvSpPr/>
          <p:nvPr/>
        </p:nvSpPr>
        <p:spPr>
          <a:xfrm>
            <a:off x="9032438" y="4601528"/>
            <a:ext cx="205192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a, an, is, are, was</a:t>
            </a:r>
            <a:endParaRPr lang="en-US" sz="1750" dirty="0"/>
          </a:p>
        </p:txBody>
      </p:sp>
      <p:sp>
        <p:nvSpPr>
          <p:cNvPr id="12" name="Text 9"/>
          <p:cNvSpPr/>
          <p:nvPr/>
        </p:nvSpPr>
        <p:spPr>
          <a:xfrm>
            <a:off x="11545610" y="4601528"/>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Not important for analysis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2136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Lemmatization and Stemming</a:t>
            </a:r>
            <a:endParaRPr lang="en-US" sz="4450" dirty="0"/>
          </a:p>
        </p:txBody>
      </p:sp>
      <p:pic>
        <p:nvPicPr>
          <p:cNvPr id="4" name="Image 1" descr="preencoded.png"/>
          <p:cNvPicPr>
            <a:picLocks noChangeAspect="1"/>
          </p:cNvPicPr>
          <p:nvPr/>
        </p:nvPicPr>
        <p:blipFill>
          <a:blip r:embed="rId4"/>
          <a:stretch>
            <a:fillRect/>
          </a:stretch>
        </p:blipFill>
        <p:spPr>
          <a:xfrm>
            <a:off x="793790" y="3179088"/>
            <a:ext cx="1134070" cy="1814513"/>
          </a:xfrm>
          <a:prstGeom prst="rect">
            <a:avLst/>
          </a:prstGeom>
        </p:spPr>
      </p:pic>
      <p:sp>
        <p:nvSpPr>
          <p:cNvPr id="5" name="Text 1"/>
          <p:cNvSpPr/>
          <p:nvPr/>
        </p:nvSpPr>
        <p:spPr>
          <a:xfrm>
            <a:off x="2268022" y="34059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Lemmatization</a:t>
            </a:r>
            <a:endParaRPr lang="en-US" sz="2200" dirty="0"/>
          </a:p>
        </p:txBody>
      </p:sp>
      <p:sp>
        <p:nvSpPr>
          <p:cNvPr id="6" name="Text 2"/>
          <p:cNvSpPr/>
          <p:nvPr/>
        </p:nvSpPr>
        <p:spPr>
          <a:xfrm>
            <a:off x="2268022" y="3896320"/>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Reduces words to their dictionary form, considering context and grammar.</a:t>
            </a:r>
            <a:endParaRPr lang="en-US" sz="1750" dirty="0"/>
          </a:p>
        </p:txBody>
      </p:sp>
      <p:pic>
        <p:nvPicPr>
          <p:cNvPr id="7" name="Image 2" descr="preencoded.png"/>
          <p:cNvPicPr>
            <a:picLocks noChangeAspect="1"/>
          </p:cNvPicPr>
          <p:nvPr/>
        </p:nvPicPr>
        <p:blipFill>
          <a:blip r:embed="rId5"/>
          <a:stretch>
            <a:fillRect/>
          </a:stretch>
        </p:blipFill>
        <p:spPr>
          <a:xfrm>
            <a:off x="793790" y="4993600"/>
            <a:ext cx="1134070" cy="1814513"/>
          </a:xfrm>
          <a:prstGeom prst="rect">
            <a:avLst/>
          </a:prstGeom>
        </p:spPr>
      </p:pic>
      <p:sp>
        <p:nvSpPr>
          <p:cNvPr id="8" name="Text 3"/>
          <p:cNvSpPr/>
          <p:nvPr/>
        </p:nvSpPr>
        <p:spPr>
          <a:xfrm>
            <a:off x="2268022" y="52204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Stemming</a:t>
            </a:r>
            <a:endParaRPr lang="en-US" sz="2200" dirty="0"/>
          </a:p>
        </p:txBody>
      </p:sp>
      <p:sp>
        <p:nvSpPr>
          <p:cNvPr id="9" name="Text 4"/>
          <p:cNvSpPr/>
          <p:nvPr/>
        </p:nvSpPr>
        <p:spPr>
          <a:xfrm>
            <a:off x="2268022" y="571083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Removes suffixes from words, resulting in a simpler root form.</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4109"/>
            <a:ext cx="6436876"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Handling Numerical Data</a:t>
            </a:r>
            <a:endParaRPr lang="en-US" sz="4450" dirty="0"/>
          </a:p>
        </p:txBody>
      </p:sp>
      <p:sp>
        <p:nvSpPr>
          <p:cNvPr id="4" name="Shape 1"/>
          <p:cNvSpPr/>
          <p:nvPr/>
        </p:nvSpPr>
        <p:spPr>
          <a:xfrm>
            <a:off x="6280190" y="2493050"/>
            <a:ext cx="3664863" cy="2395657"/>
          </a:xfrm>
          <a:prstGeom prst="roundRect">
            <a:avLst>
              <a:gd name="adj" fmla="val 1420"/>
            </a:avLst>
          </a:prstGeom>
          <a:solidFill>
            <a:srgbClr val="F0EDE6"/>
          </a:solidFill>
          <a:ln/>
        </p:spPr>
        <p:txBody>
          <a:bodyPr/>
          <a:lstStyle/>
          <a:p>
            <a:endParaRPr lang="en-US"/>
          </a:p>
        </p:txBody>
      </p:sp>
      <p:sp>
        <p:nvSpPr>
          <p:cNvPr id="5"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Conversion</a:t>
            </a:r>
            <a:endParaRPr lang="en-US" sz="2200" dirty="0"/>
          </a:p>
        </p:txBody>
      </p:sp>
      <p:sp>
        <p:nvSpPr>
          <p:cNvPr id="6" name="Text 3"/>
          <p:cNvSpPr/>
          <p:nvPr/>
        </p:nvSpPr>
        <p:spPr>
          <a:xfrm>
            <a:off x="65070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Transform numerical data into text, making it suitable for text preprocessing techniques.</a:t>
            </a:r>
            <a:endParaRPr lang="en-US" sz="1750" dirty="0"/>
          </a:p>
        </p:txBody>
      </p:sp>
      <p:sp>
        <p:nvSpPr>
          <p:cNvPr id="7" name="Shape 4"/>
          <p:cNvSpPr/>
          <p:nvPr/>
        </p:nvSpPr>
        <p:spPr>
          <a:xfrm>
            <a:off x="10171867" y="2493050"/>
            <a:ext cx="3664863" cy="2395657"/>
          </a:xfrm>
          <a:prstGeom prst="roundRect">
            <a:avLst>
              <a:gd name="adj" fmla="val 1420"/>
            </a:avLst>
          </a:prstGeom>
          <a:solidFill>
            <a:srgbClr val="F0EDE6"/>
          </a:solidFill>
          <a:ln/>
        </p:spPr>
        <p:txBody>
          <a:bodyPr/>
          <a:lstStyle/>
          <a:p>
            <a:endParaRPr lang="en-US"/>
          </a:p>
        </p:txBody>
      </p:sp>
      <p:sp>
        <p:nvSpPr>
          <p:cNvPr id="8" name="Text 5"/>
          <p:cNvSpPr/>
          <p:nvPr/>
        </p:nvSpPr>
        <p:spPr>
          <a:xfrm>
            <a:off x="103986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Normalization</a:t>
            </a:r>
            <a:endParaRPr lang="en-US" sz="2200" dirty="0"/>
          </a:p>
        </p:txBody>
      </p:sp>
      <p:sp>
        <p:nvSpPr>
          <p:cNvPr id="9"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Standardize numerical values, ensuring consistent data representation and improving model performance.</a:t>
            </a:r>
            <a:endParaRPr lang="en-US" sz="1750" dirty="0"/>
          </a:p>
        </p:txBody>
      </p:sp>
      <p:sp>
        <p:nvSpPr>
          <p:cNvPr id="10" name="Shape 7"/>
          <p:cNvSpPr/>
          <p:nvPr/>
        </p:nvSpPr>
        <p:spPr>
          <a:xfrm>
            <a:off x="6280190" y="5115520"/>
            <a:ext cx="7556421" cy="1669852"/>
          </a:xfrm>
          <a:prstGeom prst="roundRect">
            <a:avLst>
              <a:gd name="adj" fmla="val 2038"/>
            </a:avLst>
          </a:prstGeom>
          <a:solidFill>
            <a:srgbClr val="F0EDE6"/>
          </a:solidFill>
          <a:ln/>
        </p:spPr>
        <p:txBody>
          <a:bodyPr/>
          <a:lstStyle/>
          <a:p>
            <a:endParaRPr lang="en-US"/>
          </a:p>
        </p:txBody>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Categorization</a:t>
            </a:r>
            <a:endParaRPr lang="en-US" sz="2200" dirty="0"/>
          </a:p>
        </p:txBody>
      </p:sp>
      <p:sp>
        <p:nvSpPr>
          <p:cNvPr id="12"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Group numerical data into meaningful categories, simplifying analysis and improving model interpretability.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807601"/>
            <a:ext cx="5102543" cy="637818"/>
          </a:xfrm>
          <a:prstGeom prst="rect">
            <a:avLst/>
          </a:prstGeom>
          <a:noFill/>
          <a:ln/>
        </p:spPr>
        <p:txBody>
          <a:bodyPr wrap="non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Feature Engineering</a:t>
            </a:r>
            <a:endParaRPr lang="en-US" sz="4000" dirty="0"/>
          </a:p>
        </p:txBody>
      </p:sp>
      <p:pic>
        <p:nvPicPr>
          <p:cNvPr id="4" name="Image 1" descr="preencoded.png"/>
          <p:cNvPicPr>
            <a:picLocks noChangeAspect="1"/>
          </p:cNvPicPr>
          <p:nvPr/>
        </p:nvPicPr>
        <p:blipFill>
          <a:blip r:embed="rId4"/>
          <a:stretch>
            <a:fillRect/>
          </a:stretch>
        </p:blipFill>
        <p:spPr>
          <a:xfrm>
            <a:off x="714256" y="1751528"/>
            <a:ext cx="510183" cy="510183"/>
          </a:xfrm>
          <a:prstGeom prst="rect">
            <a:avLst/>
          </a:prstGeom>
        </p:spPr>
      </p:pic>
      <p:sp>
        <p:nvSpPr>
          <p:cNvPr id="5" name="Text 1"/>
          <p:cNvSpPr/>
          <p:nvPr/>
        </p:nvSpPr>
        <p:spPr>
          <a:xfrm>
            <a:off x="714256" y="2465784"/>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N-grams</a:t>
            </a:r>
            <a:endParaRPr lang="en-US" sz="2000" dirty="0"/>
          </a:p>
        </p:txBody>
      </p:sp>
      <p:sp>
        <p:nvSpPr>
          <p:cNvPr id="6" name="Text 2"/>
          <p:cNvSpPr/>
          <p:nvPr/>
        </p:nvSpPr>
        <p:spPr>
          <a:xfrm>
            <a:off x="714256" y="2907030"/>
            <a:ext cx="7715488" cy="326469"/>
          </a:xfrm>
          <a:prstGeom prst="rect">
            <a:avLst/>
          </a:prstGeom>
          <a:noFill/>
          <a:ln/>
        </p:spPr>
        <p:txBody>
          <a:bodyPr wrap="non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Extract sequences of words, capturing the relationships between words.</a:t>
            </a:r>
            <a:endParaRPr lang="en-US" sz="1600" dirty="0"/>
          </a:p>
        </p:txBody>
      </p:sp>
      <p:pic>
        <p:nvPicPr>
          <p:cNvPr id="7" name="Image 2" descr="preencoded.png"/>
          <p:cNvPicPr>
            <a:picLocks noChangeAspect="1"/>
          </p:cNvPicPr>
          <p:nvPr/>
        </p:nvPicPr>
        <p:blipFill>
          <a:blip r:embed="rId5"/>
          <a:stretch>
            <a:fillRect/>
          </a:stretch>
        </p:blipFill>
        <p:spPr>
          <a:xfrm>
            <a:off x="714256" y="3845719"/>
            <a:ext cx="510183" cy="510183"/>
          </a:xfrm>
          <a:prstGeom prst="rect">
            <a:avLst/>
          </a:prstGeom>
        </p:spPr>
      </p:pic>
      <p:sp>
        <p:nvSpPr>
          <p:cNvPr id="8" name="Text 3"/>
          <p:cNvSpPr/>
          <p:nvPr/>
        </p:nvSpPr>
        <p:spPr>
          <a:xfrm>
            <a:off x="714256" y="4559975"/>
            <a:ext cx="2647236" cy="318849"/>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Part-of-Speech Tagging</a:t>
            </a:r>
            <a:endParaRPr lang="en-US" sz="2000" dirty="0"/>
          </a:p>
        </p:txBody>
      </p:sp>
      <p:sp>
        <p:nvSpPr>
          <p:cNvPr id="9" name="Text 4"/>
          <p:cNvSpPr/>
          <p:nvPr/>
        </p:nvSpPr>
        <p:spPr>
          <a:xfrm>
            <a:off x="714256" y="5001220"/>
            <a:ext cx="7715488" cy="326469"/>
          </a:xfrm>
          <a:prstGeom prst="rect">
            <a:avLst/>
          </a:prstGeom>
          <a:noFill/>
          <a:ln/>
        </p:spPr>
        <p:txBody>
          <a:bodyPr wrap="non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Identify the grammatical function of each word, providing structural information.</a:t>
            </a:r>
            <a:endParaRPr lang="en-US" sz="1600" dirty="0"/>
          </a:p>
        </p:txBody>
      </p:sp>
      <p:pic>
        <p:nvPicPr>
          <p:cNvPr id="10" name="Image 3" descr="preencoded.png"/>
          <p:cNvPicPr>
            <a:picLocks noChangeAspect="1"/>
          </p:cNvPicPr>
          <p:nvPr/>
        </p:nvPicPr>
        <p:blipFill>
          <a:blip r:embed="rId6"/>
          <a:stretch>
            <a:fillRect/>
          </a:stretch>
        </p:blipFill>
        <p:spPr>
          <a:xfrm>
            <a:off x="714256" y="5939909"/>
            <a:ext cx="510183" cy="510183"/>
          </a:xfrm>
          <a:prstGeom prst="rect">
            <a:avLst/>
          </a:prstGeom>
        </p:spPr>
      </p:pic>
      <p:sp>
        <p:nvSpPr>
          <p:cNvPr id="11" name="Text 5"/>
          <p:cNvSpPr/>
          <p:nvPr/>
        </p:nvSpPr>
        <p:spPr>
          <a:xfrm>
            <a:off x="714256" y="6654165"/>
            <a:ext cx="3009900" cy="318849"/>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Named Entity Recognition</a:t>
            </a:r>
            <a:endParaRPr lang="en-US" sz="2000" dirty="0"/>
          </a:p>
        </p:txBody>
      </p:sp>
      <p:sp>
        <p:nvSpPr>
          <p:cNvPr id="12" name="Text 6"/>
          <p:cNvSpPr/>
          <p:nvPr/>
        </p:nvSpPr>
        <p:spPr>
          <a:xfrm>
            <a:off x="714256" y="7095411"/>
            <a:ext cx="7715488" cy="326469"/>
          </a:xfrm>
          <a:prstGeom prst="rect">
            <a:avLst/>
          </a:prstGeom>
          <a:noFill/>
          <a:ln/>
        </p:spPr>
        <p:txBody>
          <a:bodyPr wrap="non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Identify and classify named entities, such as people, places, and organizations.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233E32"/>
                </a:solidFill>
                <a:latin typeface="Alice" pitchFamily="34" charset="0"/>
                <a:ea typeface="Alice" pitchFamily="34" charset="-122"/>
                <a:cs typeface="Alice" pitchFamily="34" charset="-120"/>
              </a:rPr>
              <a:t>Handling Out-of-Vocabulary Words</a:t>
            </a:r>
            <a:endParaRPr lang="en-US" sz="4300" dirty="0"/>
          </a:p>
        </p:txBody>
      </p:sp>
      <p:sp>
        <p:nvSpPr>
          <p:cNvPr id="4" name="Shape 1"/>
          <p:cNvSpPr/>
          <p:nvPr/>
        </p:nvSpPr>
        <p:spPr>
          <a:xfrm>
            <a:off x="6573441" y="2314932"/>
            <a:ext cx="30480" cy="5309949"/>
          </a:xfrm>
          <a:prstGeom prst="roundRect">
            <a:avLst>
              <a:gd name="adj" fmla="val 108513"/>
            </a:avLst>
          </a:prstGeom>
          <a:solidFill>
            <a:srgbClr val="D6D3CC"/>
          </a:solidFill>
          <a:ln/>
        </p:spPr>
        <p:txBody>
          <a:bodyPr/>
          <a:lstStyle/>
          <a:p>
            <a:endParaRPr lang="en-US"/>
          </a:p>
        </p:txBody>
      </p:sp>
      <p:sp>
        <p:nvSpPr>
          <p:cNvPr id="5" name="Shape 2"/>
          <p:cNvSpPr/>
          <p:nvPr/>
        </p:nvSpPr>
        <p:spPr>
          <a:xfrm>
            <a:off x="6806208" y="2795707"/>
            <a:ext cx="771644" cy="30480"/>
          </a:xfrm>
          <a:prstGeom prst="roundRect">
            <a:avLst>
              <a:gd name="adj" fmla="val 108513"/>
            </a:avLst>
          </a:prstGeom>
          <a:solidFill>
            <a:srgbClr val="D6D3CC"/>
          </a:solidFill>
          <a:ln/>
        </p:spPr>
        <p:txBody>
          <a:bodyPr/>
          <a:lstStyle/>
          <a:p>
            <a:endParaRPr lang="en-US"/>
          </a:p>
        </p:txBody>
      </p:sp>
      <p:sp>
        <p:nvSpPr>
          <p:cNvPr id="6" name="Shape 3"/>
          <p:cNvSpPr/>
          <p:nvPr/>
        </p:nvSpPr>
        <p:spPr>
          <a:xfrm>
            <a:off x="6340673" y="2562939"/>
            <a:ext cx="496014" cy="496014"/>
          </a:xfrm>
          <a:prstGeom prst="roundRect">
            <a:avLst>
              <a:gd name="adj" fmla="val 6668"/>
            </a:avLst>
          </a:prstGeom>
          <a:solidFill>
            <a:srgbClr val="F0EDE6"/>
          </a:solidFill>
          <a:ln/>
        </p:spPr>
        <p:txBody>
          <a:bodyPr/>
          <a:lstStyle/>
          <a:p>
            <a:endParaRPr lang="en-US"/>
          </a:p>
        </p:txBody>
      </p:sp>
      <p:sp>
        <p:nvSpPr>
          <p:cNvPr id="7" name="Text 4"/>
          <p:cNvSpPr/>
          <p:nvPr/>
        </p:nvSpPr>
        <p:spPr>
          <a:xfrm>
            <a:off x="6517838" y="2645569"/>
            <a:ext cx="141565"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Unknown Words</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Words not present in the model's vocabulary are treated as out-of-vocabulary words.</a:t>
            </a:r>
            <a:endParaRPr lang="en-US" sz="1700" dirty="0"/>
          </a:p>
        </p:txBody>
      </p:sp>
      <p:sp>
        <p:nvSpPr>
          <p:cNvPr id="10" name="Shape 7"/>
          <p:cNvSpPr/>
          <p:nvPr/>
        </p:nvSpPr>
        <p:spPr>
          <a:xfrm>
            <a:off x="6806208" y="4639151"/>
            <a:ext cx="771644" cy="30480"/>
          </a:xfrm>
          <a:prstGeom prst="roundRect">
            <a:avLst>
              <a:gd name="adj" fmla="val 108513"/>
            </a:avLst>
          </a:prstGeom>
          <a:solidFill>
            <a:srgbClr val="D6D3CC"/>
          </a:solidFill>
          <a:ln/>
        </p:spPr>
        <p:txBody>
          <a:bodyPr/>
          <a:lstStyle/>
          <a:p>
            <a:endParaRPr lang="en-US"/>
          </a:p>
        </p:txBody>
      </p:sp>
      <p:sp>
        <p:nvSpPr>
          <p:cNvPr id="11" name="Shape 8"/>
          <p:cNvSpPr/>
          <p:nvPr/>
        </p:nvSpPr>
        <p:spPr>
          <a:xfrm>
            <a:off x="6340673" y="4406384"/>
            <a:ext cx="496014" cy="496014"/>
          </a:xfrm>
          <a:prstGeom prst="roundRect">
            <a:avLst>
              <a:gd name="adj" fmla="val 6668"/>
            </a:avLst>
          </a:prstGeom>
          <a:solidFill>
            <a:srgbClr val="F0EDE6"/>
          </a:solidFill>
          <a:ln/>
        </p:spPr>
        <p:txBody>
          <a:bodyPr/>
          <a:lstStyle/>
          <a:p>
            <a:endParaRPr lang="en-US"/>
          </a:p>
        </p:txBody>
      </p:sp>
      <p:sp>
        <p:nvSpPr>
          <p:cNvPr id="12" name="Text 9"/>
          <p:cNvSpPr/>
          <p:nvPr/>
        </p:nvSpPr>
        <p:spPr>
          <a:xfrm>
            <a:off x="6507480" y="4489013"/>
            <a:ext cx="162401"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Replacement</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Replace unknown words with special tokens, preserving information for further processing.</a:t>
            </a:r>
            <a:endParaRPr lang="en-US" sz="1700" dirty="0"/>
          </a:p>
        </p:txBody>
      </p:sp>
      <p:sp>
        <p:nvSpPr>
          <p:cNvPr id="15" name="Shape 12"/>
          <p:cNvSpPr/>
          <p:nvPr/>
        </p:nvSpPr>
        <p:spPr>
          <a:xfrm>
            <a:off x="6806208" y="6482596"/>
            <a:ext cx="771644" cy="30480"/>
          </a:xfrm>
          <a:prstGeom prst="roundRect">
            <a:avLst>
              <a:gd name="adj" fmla="val 108513"/>
            </a:avLst>
          </a:prstGeom>
          <a:solidFill>
            <a:srgbClr val="D6D3CC"/>
          </a:solidFill>
          <a:ln/>
        </p:spPr>
        <p:txBody>
          <a:bodyPr/>
          <a:lstStyle/>
          <a:p>
            <a:endParaRPr lang="en-US"/>
          </a:p>
        </p:txBody>
      </p:sp>
      <p:sp>
        <p:nvSpPr>
          <p:cNvPr id="16" name="Shape 13"/>
          <p:cNvSpPr/>
          <p:nvPr/>
        </p:nvSpPr>
        <p:spPr>
          <a:xfrm>
            <a:off x="6340673" y="6249829"/>
            <a:ext cx="496014" cy="496014"/>
          </a:xfrm>
          <a:prstGeom prst="roundRect">
            <a:avLst>
              <a:gd name="adj" fmla="val 6668"/>
            </a:avLst>
          </a:prstGeom>
          <a:solidFill>
            <a:srgbClr val="F0EDE6"/>
          </a:solidFill>
          <a:ln/>
        </p:spPr>
        <p:txBody>
          <a:bodyPr/>
          <a:lstStyle/>
          <a:p>
            <a:endParaRPr lang="en-US"/>
          </a:p>
        </p:txBody>
      </p:sp>
      <p:sp>
        <p:nvSpPr>
          <p:cNvPr id="17" name="Text 14"/>
          <p:cNvSpPr/>
          <p:nvPr/>
        </p:nvSpPr>
        <p:spPr>
          <a:xfrm>
            <a:off x="6508075" y="6332458"/>
            <a:ext cx="161092"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3</a:t>
            </a:r>
            <a:endParaRPr lang="en-US" sz="2600" dirty="0"/>
          </a:p>
        </p:txBody>
      </p:sp>
      <p:sp>
        <p:nvSpPr>
          <p:cNvPr id="18" name="Text 15"/>
          <p:cNvSpPr/>
          <p:nvPr/>
        </p:nvSpPr>
        <p:spPr>
          <a:xfrm>
            <a:off x="7801332" y="6222206"/>
            <a:ext cx="3049072"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Subword Representation</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Break down unknown words into smaller units, allowing the model to partially recognize and process them.</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27427"/>
            <a:ext cx="6705719"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Conclusion and Next Steps</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Text preprocessing is essential for success in deep learning for NLP. It prepares data for accurate analysis and improves model performance.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161613"/>
                </a:solidFill>
                <a:latin typeface="DM Sans Medium" pitchFamily="34" charset="0"/>
                <a:ea typeface="DM Sans Medium" pitchFamily="34" charset="-122"/>
                <a:cs typeface="DM Sans Medium" pitchFamily="34" charset="-120"/>
              </a:rPr>
              <a:t>Language Models and Datasets</a:t>
            </a:r>
            <a:endParaRPr lang="en-US" sz="6150" dirty="0"/>
          </a:p>
        </p:txBody>
      </p:sp>
      <p:sp>
        <p:nvSpPr>
          <p:cNvPr id="4" name="Text 1"/>
          <p:cNvSpPr/>
          <p:nvPr/>
        </p:nvSpPr>
        <p:spPr>
          <a:xfrm>
            <a:off x="7937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Language models are sophisticated algorithms capable of understanding and generating human language. They're trained on massive datasets, enabling them to learn complex linguistic patterns.</a:t>
            </a:r>
            <a:endParaRPr lang="en-US" sz="1750" dirty="0"/>
          </a:p>
        </p:txBody>
      </p:sp>
      <p:sp>
        <p:nvSpPr>
          <p:cNvPr id="6" name="Text 3"/>
          <p:cNvSpPr/>
          <p:nvPr/>
        </p:nvSpPr>
        <p:spPr>
          <a:xfrm>
            <a:off x="903089" y="5886093"/>
            <a:ext cx="144185"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Inter Medium" pitchFamily="34" charset="0"/>
                <a:ea typeface="Inter Medium" pitchFamily="34" charset="-122"/>
                <a:cs typeface="Inter Medium" pitchFamily="34" charset="-120"/>
              </a:rPr>
              <a:t>DN</a:t>
            </a:r>
            <a:endParaRPr lang="en-US" sz="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278761" y="622578"/>
            <a:ext cx="7559278" cy="1414939"/>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Introduction to Language Models</a:t>
            </a:r>
            <a:endParaRPr lang="en-US" sz="4450" dirty="0"/>
          </a:p>
        </p:txBody>
      </p:sp>
      <p:sp>
        <p:nvSpPr>
          <p:cNvPr id="4" name="Text 1"/>
          <p:cNvSpPr/>
          <p:nvPr/>
        </p:nvSpPr>
        <p:spPr>
          <a:xfrm>
            <a:off x="6278761" y="2377083"/>
            <a:ext cx="7559278" cy="724614"/>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Language models are a type of artificial intelligence that focuses on understanding and generating text.</a:t>
            </a:r>
            <a:endParaRPr lang="en-US" sz="1750" dirty="0"/>
          </a:p>
        </p:txBody>
      </p:sp>
      <p:sp>
        <p:nvSpPr>
          <p:cNvPr id="5" name="Shape 2"/>
          <p:cNvSpPr/>
          <p:nvPr/>
        </p:nvSpPr>
        <p:spPr>
          <a:xfrm>
            <a:off x="6278761" y="3611047"/>
            <a:ext cx="509349" cy="509349"/>
          </a:xfrm>
          <a:prstGeom prst="roundRect">
            <a:avLst>
              <a:gd name="adj" fmla="val 6668"/>
            </a:avLst>
          </a:prstGeom>
          <a:solidFill>
            <a:srgbClr val="EDEBE3"/>
          </a:solidFill>
          <a:ln/>
        </p:spPr>
        <p:txBody>
          <a:bodyPr/>
          <a:lstStyle/>
          <a:p>
            <a:endParaRPr lang="en-US"/>
          </a:p>
        </p:txBody>
      </p:sp>
      <p:sp>
        <p:nvSpPr>
          <p:cNvPr id="6" name="Text 3"/>
          <p:cNvSpPr/>
          <p:nvPr/>
        </p:nvSpPr>
        <p:spPr>
          <a:xfrm>
            <a:off x="6477714" y="3695938"/>
            <a:ext cx="111443" cy="339566"/>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7" name="Text 4"/>
          <p:cNvSpPr/>
          <p:nvPr/>
        </p:nvSpPr>
        <p:spPr>
          <a:xfrm>
            <a:off x="7014448" y="3611047"/>
            <a:ext cx="2829997" cy="35373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Statistical Analysis</a:t>
            </a:r>
            <a:endParaRPr lang="en-US" sz="2200" dirty="0"/>
          </a:p>
        </p:txBody>
      </p:sp>
      <p:sp>
        <p:nvSpPr>
          <p:cNvPr id="8" name="Text 5"/>
          <p:cNvSpPr/>
          <p:nvPr/>
        </p:nvSpPr>
        <p:spPr>
          <a:xfrm>
            <a:off x="7014448" y="4100512"/>
            <a:ext cx="2930843" cy="1449229"/>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They leverage statistical analysis to learn patterns and relationships within vast amounts of text data.</a:t>
            </a:r>
            <a:endParaRPr lang="en-US" sz="1750" dirty="0"/>
          </a:p>
        </p:txBody>
      </p:sp>
      <p:sp>
        <p:nvSpPr>
          <p:cNvPr id="9" name="Shape 6"/>
          <p:cNvSpPr/>
          <p:nvPr/>
        </p:nvSpPr>
        <p:spPr>
          <a:xfrm>
            <a:off x="10171628" y="3611047"/>
            <a:ext cx="509349" cy="509349"/>
          </a:xfrm>
          <a:prstGeom prst="roundRect">
            <a:avLst>
              <a:gd name="adj" fmla="val 6668"/>
            </a:avLst>
          </a:prstGeom>
          <a:solidFill>
            <a:srgbClr val="EDEBE3"/>
          </a:solidFill>
          <a:ln/>
        </p:spPr>
        <p:txBody>
          <a:bodyPr/>
          <a:lstStyle/>
          <a:p>
            <a:endParaRPr lang="en-US"/>
          </a:p>
        </p:txBody>
      </p:sp>
      <p:sp>
        <p:nvSpPr>
          <p:cNvPr id="10" name="Text 7"/>
          <p:cNvSpPr/>
          <p:nvPr/>
        </p:nvSpPr>
        <p:spPr>
          <a:xfrm>
            <a:off x="10328315" y="3695938"/>
            <a:ext cx="195977" cy="339566"/>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1" name="Text 8"/>
          <p:cNvSpPr/>
          <p:nvPr/>
        </p:nvSpPr>
        <p:spPr>
          <a:xfrm>
            <a:off x="10907316" y="3611047"/>
            <a:ext cx="2829997" cy="35373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Predicting Words</a:t>
            </a:r>
            <a:endParaRPr lang="en-US" sz="2200" dirty="0"/>
          </a:p>
        </p:txBody>
      </p:sp>
      <p:sp>
        <p:nvSpPr>
          <p:cNvPr id="12" name="Text 9"/>
          <p:cNvSpPr/>
          <p:nvPr/>
        </p:nvSpPr>
        <p:spPr>
          <a:xfrm>
            <a:off x="10907316" y="4100512"/>
            <a:ext cx="2930843" cy="1811536"/>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Language models are designed to predict the next word in a sequence based on the preceding words.</a:t>
            </a:r>
            <a:endParaRPr lang="en-US" sz="1750" dirty="0"/>
          </a:p>
        </p:txBody>
      </p:sp>
      <p:sp>
        <p:nvSpPr>
          <p:cNvPr id="13" name="Shape 10"/>
          <p:cNvSpPr/>
          <p:nvPr/>
        </p:nvSpPr>
        <p:spPr>
          <a:xfrm>
            <a:off x="6278761" y="6393061"/>
            <a:ext cx="509349" cy="509349"/>
          </a:xfrm>
          <a:prstGeom prst="roundRect">
            <a:avLst>
              <a:gd name="adj" fmla="val 6668"/>
            </a:avLst>
          </a:prstGeom>
          <a:solidFill>
            <a:srgbClr val="EDEBE3"/>
          </a:solidFill>
          <a:ln/>
        </p:spPr>
        <p:txBody>
          <a:bodyPr/>
          <a:lstStyle/>
          <a:p>
            <a:endParaRPr lang="en-US"/>
          </a:p>
        </p:txBody>
      </p:sp>
      <p:sp>
        <p:nvSpPr>
          <p:cNvPr id="14" name="Text 11"/>
          <p:cNvSpPr/>
          <p:nvPr/>
        </p:nvSpPr>
        <p:spPr>
          <a:xfrm>
            <a:off x="6432590" y="6477952"/>
            <a:ext cx="201692" cy="339566"/>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5" name="Text 12"/>
          <p:cNvSpPr/>
          <p:nvPr/>
        </p:nvSpPr>
        <p:spPr>
          <a:xfrm>
            <a:off x="7014448" y="6393061"/>
            <a:ext cx="3492937" cy="35373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Contextual Understanding</a:t>
            </a:r>
            <a:endParaRPr lang="en-US" sz="2200" dirty="0"/>
          </a:p>
        </p:txBody>
      </p:sp>
      <p:sp>
        <p:nvSpPr>
          <p:cNvPr id="16" name="Text 13"/>
          <p:cNvSpPr/>
          <p:nvPr/>
        </p:nvSpPr>
        <p:spPr>
          <a:xfrm>
            <a:off x="7014448" y="6882527"/>
            <a:ext cx="6823591" cy="724614"/>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They learn to understand the context of words and phrases, enabling them to generate coherent and meaningful text.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480911"/>
            <a:ext cx="7877651" cy="646033"/>
          </a:xfrm>
          <a:prstGeom prst="rect">
            <a:avLst/>
          </a:prstGeom>
          <a:noFill/>
          <a:ln/>
        </p:spPr>
        <p:txBody>
          <a:bodyPr wrap="none" lIns="0" tIns="0" rIns="0" bIns="0" rtlCol="0" anchor="t"/>
          <a:lstStyle/>
          <a:p>
            <a:pPr marL="0" indent="0">
              <a:lnSpc>
                <a:spcPts val="5050"/>
              </a:lnSpc>
              <a:buNone/>
            </a:pPr>
            <a:r>
              <a:rPr lang="en-US" sz="4050" b="1" dirty="0">
                <a:solidFill>
                  <a:srgbClr val="101014"/>
                </a:solidFill>
                <a:latin typeface="Playfair Display Bold" pitchFamily="34" charset="0"/>
                <a:ea typeface="Playfair Display Bold" pitchFamily="34" charset="-122"/>
                <a:cs typeface="Playfair Display Bold" pitchFamily="34" charset="-120"/>
              </a:rPr>
              <a:t>Introduction to Sequence Models</a:t>
            </a:r>
            <a:endParaRPr lang="en-US" sz="4050" dirty="0"/>
          </a:p>
        </p:txBody>
      </p:sp>
      <p:sp>
        <p:nvSpPr>
          <p:cNvPr id="4" name="Text 1"/>
          <p:cNvSpPr/>
          <p:nvPr/>
        </p:nvSpPr>
        <p:spPr>
          <a:xfrm>
            <a:off x="723543" y="4436983"/>
            <a:ext cx="13183314" cy="661273"/>
          </a:xfrm>
          <a:prstGeom prst="rect">
            <a:avLst/>
          </a:prstGeom>
          <a:noFill/>
          <a:ln/>
        </p:spPr>
        <p:txBody>
          <a:bodyPr wrap="square" lIns="0" tIns="0" rIns="0" bIns="0" rtlCol="0" anchor="t"/>
          <a:lstStyle/>
          <a:p>
            <a:pPr marL="0" indent="0">
              <a:lnSpc>
                <a:spcPts val="2600"/>
              </a:lnSpc>
              <a:buNone/>
            </a:pPr>
            <a:r>
              <a:rPr lang="en-US" sz="1600" dirty="0">
                <a:solidFill>
                  <a:srgbClr val="39393C"/>
                </a:solidFill>
                <a:latin typeface="Open Sans" pitchFamily="34" charset="0"/>
                <a:ea typeface="Open Sans" pitchFamily="34" charset="-122"/>
                <a:cs typeface="Open Sans" pitchFamily="34" charset="-120"/>
              </a:rPr>
              <a:t>Sequence models are used to analyze and predict sequences of data, such as text, speech, or time series. They learn from past patterns in the data and generate meaningful insights.</a:t>
            </a:r>
            <a:endParaRPr lang="en-US" sz="1600" dirty="0"/>
          </a:p>
        </p:txBody>
      </p:sp>
      <p:sp>
        <p:nvSpPr>
          <p:cNvPr id="5" name="Shape 2"/>
          <p:cNvSpPr/>
          <p:nvPr/>
        </p:nvSpPr>
        <p:spPr>
          <a:xfrm>
            <a:off x="723543" y="5563314"/>
            <a:ext cx="465058" cy="465058"/>
          </a:xfrm>
          <a:prstGeom prst="roundRect">
            <a:avLst>
              <a:gd name="adj" fmla="val 6668"/>
            </a:avLst>
          </a:prstGeom>
          <a:solidFill>
            <a:srgbClr val="E0E0EC"/>
          </a:solidFill>
          <a:ln/>
        </p:spPr>
        <p:txBody>
          <a:bodyPr/>
          <a:lstStyle/>
          <a:p>
            <a:endParaRPr lang="en-US"/>
          </a:p>
        </p:txBody>
      </p:sp>
      <p:sp>
        <p:nvSpPr>
          <p:cNvPr id="6" name="Text 3"/>
          <p:cNvSpPr/>
          <p:nvPr/>
        </p:nvSpPr>
        <p:spPr>
          <a:xfrm>
            <a:off x="896660" y="5640824"/>
            <a:ext cx="118824" cy="310039"/>
          </a:xfrm>
          <a:prstGeom prst="rect">
            <a:avLst/>
          </a:prstGeom>
          <a:noFill/>
          <a:ln/>
        </p:spPr>
        <p:txBody>
          <a:bodyPr wrap="none" lIns="0" tIns="0" rIns="0" bIns="0" rtlCol="0" anchor="t"/>
          <a:lstStyle/>
          <a:p>
            <a:pPr marL="0" indent="0" algn="ctr">
              <a:lnSpc>
                <a:spcPts val="2400"/>
              </a:lnSpc>
              <a:buNone/>
            </a:pPr>
            <a:r>
              <a:rPr lang="en-US" sz="2400" b="1" dirty="0">
                <a:solidFill>
                  <a:srgbClr val="39393C"/>
                </a:solidFill>
                <a:latin typeface="Playfair Display Bold" pitchFamily="34" charset="0"/>
                <a:ea typeface="Playfair Display Bold" pitchFamily="34" charset="-122"/>
                <a:cs typeface="Playfair Display Bold" pitchFamily="34" charset="-120"/>
              </a:rPr>
              <a:t>1</a:t>
            </a:r>
            <a:endParaRPr lang="en-US" sz="2400" dirty="0"/>
          </a:p>
        </p:txBody>
      </p:sp>
      <p:sp>
        <p:nvSpPr>
          <p:cNvPr id="7" name="Text 4"/>
          <p:cNvSpPr/>
          <p:nvPr/>
        </p:nvSpPr>
        <p:spPr>
          <a:xfrm>
            <a:off x="1395293" y="5563314"/>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Analyzing Patterns</a:t>
            </a:r>
            <a:endParaRPr lang="en-US" sz="2000" dirty="0"/>
          </a:p>
        </p:txBody>
      </p:sp>
      <p:sp>
        <p:nvSpPr>
          <p:cNvPr id="8" name="Text 5"/>
          <p:cNvSpPr/>
          <p:nvPr/>
        </p:nvSpPr>
        <p:spPr>
          <a:xfrm>
            <a:off x="1395293" y="6010156"/>
            <a:ext cx="3584853" cy="1322546"/>
          </a:xfrm>
          <a:prstGeom prst="rect">
            <a:avLst/>
          </a:prstGeom>
          <a:noFill/>
          <a:ln/>
        </p:spPr>
        <p:txBody>
          <a:bodyPr wrap="square" lIns="0" tIns="0" rIns="0" bIns="0" rtlCol="0" anchor="t"/>
          <a:lstStyle/>
          <a:p>
            <a:pPr marL="0" indent="0">
              <a:lnSpc>
                <a:spcPts val="2600"/>
              </a:lnSpc>
              <a:buNone/>
            </a:pPr>
            <a:r>
              <a:rPr lang="en-US" sz="1600" dirty="0">
                <a:solidFill>
                  <a:srgbClr val="39393C"/>
                </a:solidFill>
                <a:latin typeface="Open Sans" pitchFamily="34" charset="0"/>
                <a:ea typeface="Open Sans" pitchFamily="34" charset="-122"/>
                <a:cs typeface="Open Sans" pitchFamily="34" charset="-120"/>
              </a:rPr>
              <a:t>They discover temporal relationships between elements in a sequence, allowing for the understanding of trends and dependencies.</a:t>
            </a:r>
            <a:endParaRPr lang="en-US" sz="1600" dirty="0"/>
          </a:p>
        </p:txBody>
      </p:sp>
      <p:sp>
        <p:nvSpPr>
          <p:cNvPr id="9" name="Shape 6"/>
          <p:cNvSpPr/>
          <p:nvPr/>
        </p:nvSpPr>
        <p:spPr>
          <a:xfrm>
            <a:off x="5186839" y="5563314"/>
            <a:ext cx="465058" cy="465058"/>
          </a:xfrm>
          <a:prstGeom prst="roundRect">
            <a:avLst>
              <a:gd name="adj" fmla="val 6668"/>
            </a:avLst>
          </a:prstGeom>
          <a:solidFill>
            <a:srgbClr val="E0E0EC"/>
          </a:solidFill>
          <a:ln/>
        </p:spPr>
        <p:txBody>
          <a:bodyPr/>
          <a:lstStyle/>
          <a:p>
            <a:endParaRPr lang="en-US"/>
          </a:p>
        </p:txBody>
      </p:sp>
      <p:sp>
        <p:nvSpPr>
          <p:cNvPr id="10" name="Text 7"/>
          <p:cNvSpPr/>
          <p:nvPr/>
        </p:nvSpPr>
        <p:spPr>
          <a:xfrm>
            <a:off x="5338286" y="5640824"/>
            <a:ext cx="162163" cy="310039"/>
          </a:xfrm>
          <a:prstGeom prst="rect">
            <a:avLst/>
          </a:prstGeom>
          <a:noFill/>
          <a:ln/>
        </p:spPr>
        <p:txBody>
          <a:bodyPr wrap="none" lIns="0" tIns="0" rIns="0" bIns="0" rtlCol="0" anchor="t"/>
          <a:lstStyle/>
          <a:p>
            <a:pPr marL="0" indent="0" algn="ctr">
              <a:lnSpc>
                <a:spcPts val="2400"/>
              </a:lnSpc>
              <a:buNone/>
            </a:pPr>
            <a:r>
              <a:rPr lang="en-US" sz="2400" b="1" dirty="0">
                <a:solidFill>
                  <a:srgbClr val="39393C"/>
                </a:solidFill>
                <a:latin typeface="Playfair Display Bold" pitchFamily="34" charset="0"/>
                <a:ea typeface="Playfair Display Bold" pitchFamily="34" charset="-122"/>
                <a:cs typeface="Playfair Display Bold" pitchFamily="34" charset="-120"/>
              </a:rPr>
              <a:t>2</a:t>
            </a:r>
            <a:endParaRPr lang="en-US" sz="2400" dirty="0"/>
          </a:p>
        </p:txBody>
      </p:sp>
      <p:sp>
        <p:nvSpPr>
          <p:cNvPr id="11" name="Text 8"/>
          <p:cNvSpPr/>
          <p:nvPr/>
        </p:nvSpPr>
        <p:spPr>
          <a:xfrm>
            <a:off x="5858589" y="5563314"/>
            <a:ext cx="2584013" cy="322898"/>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Generating Outputs</a:t>
            </a:r>
            <a:endParaRPr lang="en-US" sz="2000" dirty="0"/>
          </a:p>
        </p:txBody>
      </p:sp>
      <p:sp>
        <p:nvSpPr>
          <p:cNvPr id="12" name="Text 9"/>
          <p:cNvSpPr/>
          <p:nvPr/>
        </p:nvSpPr>
        <p:spPr>
          <a:xfrm>
            <a:off x="5858589" y="6010156"/>
            <a:ext cx="3584853" cy="1322546"/>
          </a:xfrm>
          <a:prstGeom prst="rect">
            <a:avLst/>
          </a:prstGeom>
          <a:noFill/>
          <a:ln/>
        </p:spPr>
        <p:txBody>
          <a:bodyPr wrap="square" lIns="0" tIns="0" rIns="0" bIns="0" rtlCol="0" anchor="t"/>
          <a:lstStyle/>
          <a:p>
            <a:pPr marL="0" indent="0">
              <a:lnSpc>
                <a:spcPts val="2600"/>
              </a:lnSpc>
              <a:buNone/>
            </a:pPr>
            <a:r>
              <a:rPr lang="en-US" sz="1600" dirty="0">
                <a:solidFill>
                  <a:srgbClr val="39393C"/>
                </a:solidFill>
                <a:latin typeface="Open Sans" pitchFamily="34" charset="0"/>
                <a:ea typeface="Open Sans" pitchFamily="34" charset="-122"/>
                <a:cs typeface="Open Sans" pitchFamily="34" charset="-120"/>
              </a:rPr>
              <a:t>They can predict future values, complete missing sequences, or generate entirely new sequences based on learned patterns.</a:t>
            </a:r>
            <a:endParaRPr lang="en-US" sz="1600" dirty="0"/>
          </a:p>
        </p:txBody>
      </p:sp>
      <p:sp>
        <p:nvSpPr>
          <p:cNvPr id="13" name="Shape 10"/>
          <p:cNvSpPr/>
          <p:nvPr/>
        </p:nvSpPr>
        <p:spPr>
          <a:xfrm>
            <a:off x="9650135" y="5563314"/>
            <a:ext cx="465058" cy="465058"/>
          </a:xfrm>
          <a:prstGeom prst="roundRect">
            <a:avLst>
              <a:gd name="adj" fmla="val 6668"/>
            </a:avLst>
          </a:prstGeom>
          <a:solidFill>
            <a:srgbClr val="E0E0EC"/>
          </a:solidFill>
          <a:ln/>
        </p:spPr>
        <p:txBody>
          <a:bodyPr/>
          <a:lstStyle/>
          <a:p>
            <a:endParaRPr lang="en-US"/>
          </a:p>
        </p:txBody>
      </p:sp>
      <p:sp>
        <p:nvSpPr>
          <p:cNvPr id="14" name="Text 11"/>
          <p:cNvSpPr/>
          <p:nvPr/>
        </p:nvSpPr>
        <p:spPr>
          <a:xfrm>
            <a:off x="9806940" y="5640824"/>
            <a:ext cx="151328" cy="310039"/>
          </a:xfrm>
          <a:prstGeom prst="rect">
            <a:avLst/>
          </a:prstGeom>
          <a:noFill/>
          <a:ln/>
        </p:spPr>
        <p:txBody>
          <a:bodyPr wrap="none" lIns="0" tIns="0" rIns="0" bIns="0" rtlCol="0" anchor="t"/>
          <a:lstStyle/>
          <a:p>
            <a:pPr marL="0" indent="0" algn="ctr">
              <a:lnSpc>
                <a:spcPts val="2400"/>
              </a:lnSpc>
              <a:buNone/>
            </a:pPr>
            <a:r>
              <a:rPr lang="en-US" sz="2400" b="1" dirty="0">
                <a:solidFill>
                  <a:srgbClr val="39393C"/>
                </a:solidFill>
                <a:latin typeface="Playfair Display Bold" pitchFamily="34" charset="0"/>
                <a:ea typeface="Playfair Display Bold" pitchFamily="34" charset="-122"/>
                <a:cs typeface="Playfair Display Bold" pitchFamily="34" charset="-120"/>
              </a:rPr>
              <a:t>3</a:t>
            </a:r>
            <a:endParaRPr lang="en-US" sz="2400" dirty="0"/>
          </a:p>
        </p:txBody>
      </p:sp>
      <p:sp>
        <p:nvSpPr>
          <p:cNvPr id="15" name="Text 12"/>
          <p:cNvSpPr/>
          <p:nvPr/>
        </p:nvSpPr>
        <p:spPr>
          <a:xfrm>
            <a:off x="10321885" y="5563314"/>
            <a:ext cx="3257312" cy="322898"/>
          </a:xfrm>
          <a:prstGeom prst="rect">
            <a:avLst/>
          </a:prstGeom>
          <a:noFill/>
          <a:ln/>
        </p:spPr>
        <p:txBody>
          <a:bodyPr wrap="none" lIns="0" tIns="0" rIns="0" bIns="0" rtlCol="0" anchor="t"/>
          <a:lstStyle/>
          <a:p>
            <a:pPr marL="0" indent="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Wide Range of Applications</a:t>
            </a:r>
            <a:endParaRPr lang="en-US" sz="2000" dirty="0"/>
          </a:p>
        </p:txBody>
      </p:sp>
      <p:sp>
        <p:nvSpPr>
          <p:cNvPr id="16" name="Text 13"/>
          <p:cNvSpPr/>
          <p:nvPr/>
        </p:nvSpPr>
        <p:spPr>
          <a:xfrm>
            <a:off x="10321885" y="6010156"/>
            <a:ext cx="3584853" cy="1322546"/>
          </a:xfrm>
          <a:prstGeom prst="rect">
            <a:avLst/>
          </a:prstGeom>
          <a:noFill/>
          <a:ln/>
        </p:spPr>
        <p:txBody>
          <a:bodyPr wrap="square" lIns="0" tIns="0" rIns="0" bIns="0" rtlCol="0" anchor="t"/>
          <a:lstStyle/>
          <a:p>
            <a:pPr marL="0" indent="0">
              <a:lnSpc>
                <a:spcPts val="2600"/>
              </a:lnSpc>
              <a:buNone/>
            </a:pPr>
            <a:r>
              <a:rPr lang="en-US" sz="1600" dirty="0">
                <a:solidFill>
                  <a:srgbClr val="39393C"/>
                </a:solidFill>
                <a:latin typeface="Open Sans" pitchFamily="34" charset="0"/>
                <a:ea typeface="Open Sans" pitchFamily="34" charset="-122"/>
                <a:cs typeface="Open Sans" pitchFamily="34" charset="-120"/>
              </a:rPr>
              <a:t>Their applications extend to natural language processing, speech recognition, machine translation, and many other areas.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48395"/>
            <a:ext cx="7073622"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Types of Language Models</a:t>
            </a:r>
            <a:endParaRPr lang="en-US" sz="4450" dirty="0"/>
          </a:p>
        </p:txBody>
      </p:sp>
      <p:sp>
        <p:nvSpPr>
          <p:cNvPr id="3" name="Text 1"/>
          <p:cNvSpPr/>
          <p:nvPr/>
        </p:nvSpPr>
        <p:spPr>
          <a:xfrm>
            <a:off x="793790" y="261080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Language models are categorized based on their architectures and the specific tasks they're designed to perform.</a:t>
            </a:r>
            <a:endParaRPr lang="en-US" sz="1750" dirty="0"/>
          </a:p>
        </p:txBody>
      </p:sp>
      <p:sp>
        <p:nvSpPr>
          <p:cNvPr id="4" name="Text 2"/>
          <p:cNvSpPr/>
          <p:nvPr/>
        </p:nvSpPr>
        <p:spPr>
          <a:xfrm>
            <a:off x="793790" y="3455670"/>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Recurrent Neural Networks (RNNs)</a:t>
            </a:r>
            <a:endParaRPr lang="en-US" sz="2200" dirty="0"/>
          </a:p>
        </p:txBody>
      </p:sp>
      <p:sp>
        <p:nvSpPr>
          <p:cNvPr id="5" name="Text 3"/>
          <p:cNvSpPr/>
          <p:nvPr/>
        </p:nvSpPr>
        <p:spPr>
          <a:xfrm>
            <a:off x="793790" y="439114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RNNs are well-suited for processing sequential data, such as text, by considering the order of words.</a:t>
            </a:r>
            <a:endParaRPr lang="en-US" sz="1750" dirty="0"/>
          </a:p>
        </p:txBody>
      </p:sp>
      <p:sp>
        <p:nvSpPr>
          <p:cNvPr id="6" name="Text 4"/>
          <p:cNvSpPr/>
          <p:nvPr/>
        </p:nvSpPr>
        <p:spPr>
          <a:xfrm>
            <a:off x="5332928" y="3455670"/>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Long Short-Term Memory (LSTM)</a:t>
            </a:r>
            <a:endParaRPr lang="en-US" sz="2200" dirty="0"/>
          </a:p>
        </p:txBody>
      </p:sp>
      <p:sp>
        <p:nvSpPr>
          <p:cNvPr id="7" name="Text 5"/>
          <p:cNvSpPr/>
          <p:nvPr/>
        </p:nvSpPr>
        <p:spPr>
          <a:xfrm>
            <a:off x="5332928" y="4391144"/>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LSTMs are a variant of RNNs that excel at handling long-range dependencies in text, making them effective for tasks like machine translation.</a:t>
            </a:r>
            <a:endParaRPr lang="en-US" sz="1750" dirty="0"/>
          </a:p>
        </p:txBody>
      </p:sp>
      <p:sp>
        <p:nvSpPr>
          <p:cNvPr id="8" name="Text 6"/>
          <p:cNvSpPr/>
          <p:nvPr/>
        </p:nvSpPr>
        <p:spPr>
          <a:xfrm>
            <a:off x="9872067" y="345567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Transformers</a:t>
            </a:r>
            <a:endParaRPr lang="en-US" sz="2200" dirty="0"/>
          </a:p>
        </p:txBody>
      </p:sp>
      <p:sp>
        <p:nvSpPr>
          <p:cNvPr id="9" name="Text 7"/>
          <p:cNvSpPr/>
          <p:nvPr/>
        </p:nvSpPr>
        <p:spPr>
          <a:xfrm>
            <a:off x="9872067" y="403681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Transformers have become increasingly popular due to their ability to capture complex relationships between words and phrases, leading to significant advancements in natural language processing tasks.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172"/>
          </a:xfrm>
          <a:prstGeom prst="rect">
            <a:avLst/>
          </a:prstGeom>
        </p:spPr>
      </p:pic>
      <p:sp>
        <p:nvSpPr>
          <p:cNvPr id="3" name="Text 0"/>
          <p:cNvSpPr/>
          <p:nvPr/>
        </p:nvSpPr>
        <p:spPr>
          <a:xfrm>
            <a:off x="6275903" y="620316"/>
            <a:ext cx="7564993" cy="1409700"/>
          </a:xfrm>
          <a:prstGeom prst="rect">
            <a:avLst/>
          </a:prstGeom>
          <a:noFill/>
          <a:ln/>
        </p:spPr>
        <p:txBody>
          <a:bodyPr wrap="square" lIns="0" tIns="0" rIns="0" bIns="0" rtlCol="0" anchor="t"/>
          <a:lstStyle/>
          <a:p>
            <a:pPr marL="0" indent="0">
              <a:lnSpc>
                <a:spcPts val="5550"/>
              </a:lnSpc>
              <a:buNone/>
            </a:pPr>
            <a:r>
              <a:rPr lang="en-US" sz="4400" dirty="0">
                <a:solidFill>
                  <a:srgbClr val="161613"/>
                </a:solidFill>
                <a:latin typeface="DM Sans Medium" pitchFamily="34" charset="0"/>
                <a:ea typeface="DM Sans Medium" pitchFamily="34" charset="-122"/>
                <a:cs typeface="DM Sans Medium" pitchFamily="34" charset="-120"/>
              </a:rPr>
              <a:t>Datasets for Training Language Models</a:t>
            </a:r>
            <a:endParaRPr lang="en-US" sz="4400" dirty="0"/>
          </a:p>
        </p:txBody>
      </p:sp>
      <p:sp>
        <p:nvSpPr>
          <p:cNvPr id="4" name="Text 1"/>
          <p:cNvSpPr/>
          <p:nvPr/>
        </p:nvSpPr>
        <p:spPr>
          <a:xfrm>
            <a:off x="6275903" y="2368272"/>
            <a:ext cx="7564993" cy="721995"/>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Training a language model requires massive amounts of text data to learn the nuances of language.</a:t>
            </a:r>
            <a:endParaRPr lang="en-US" sz="1750" dirty="0"/>
          </a:p>
        </p:txBody>
      </p:sp>
      <p:sp>
        <p:nvSpPr>
          <p:cNvPr id="5" name="Shape 2"/>
          <p:cNvSpPr/>
          <p:nvPr/>
        </p:nvSpPr>
        <p:spPr>
          <a:xfrm>
            <a:off x="6275903" y="3343989"/>
            <a:ext cx="3669744" cy="2382679"/>
          </a:xfrm>
          <a:prstGeom prst="roundRect">
            <a:avLst>
              <a:gd name="adj" fmla="val 1420"/>
            </a:avLst>
          </a:prstGeom>
          <a:solidFill>
            <a:srgbClr val="EDEBE3"/>
          </a:solidFill>
          <a:ln/>
        </p:spPr>
        <p:txBody>
          <a:bodyPr/>
          <a:lstStyle/>
          <a:p>
            <a:endParaRPr lang="en-US"/>
          </a:p>
        </p:txBody>
      </p:sp>
      <p:sp>
        <p:nvSpPr>
          <p:cNvPr id="6" name="Text 3"/>
          <p:cNvSpPr/>
          <p:nvPr/>
        </p:nvSpPr>
        <p:spPr>
          <a:xfrm>
            <a:off x="6501408" y="3569494"/>
            <a:ext cx="2819638" cy="35242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Common Crawl</a:t>
            </a:r>
            <a:endParaRPr lang="en-US" sz="2200" dirty="0"/>
          </a:p>
        </p:txBody>
      </p:sp>
      <p:sp>
        <p:nvSpPr>
          <p:cNvPr id="7" name="Text 4"/>
          <p:cNvSpPr/>
          <p:nvPr/>
        </p:nvSpPr>
        <p:spPr>
          <a:xfrm>
            <a:off x="6501408" y="4057174"/>
            <a:ext cx="3218736" cy="1443990"/>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A massive dataset of web pages, providing a broad overview of language used on the internet.</a:t>
            </a:r>
            <a:endParaRPr lang="en-US" sz="1750" dirty="0"/>
          </a:p>
        </p:txBody>
      </p:sp>
      <p:sp>
        <p:nvSpPr>
          <p:cNvPr id="8" name="Shape 5"/>
          <p:cNvSpPr/>
          <p:nvPr/>
        </p:nvSpPr>
        <p:spPr>
          <a:xfrm>
            <a:off x="10171152" y="3343989"/>
            <a:ext cx="3669744" cy="2382679"/>
          </a:xfrm>
          <a:prstGeom prst="roundRect">
            <a:avLst>
              <a:gd name="adj" fmla="val 1420"/>
            </a:avLst>
          </a:prstGeom>
          <a:solidFill>
            <a:srgbClr val="EDEBE3"/>
          </a:solidFill>
          <a:ln/>
        </p:spPr>
        <p:txBody>
          <a:bodyPr/>
          <a:lstStyle/>
          <a:p>
            <a:endParaRPr lang="en-US"/>
          </a:p>
        </p:txBody>
      </p:sp>
      <p:sp>
        <p:nvSpPr>
          <p:cNvPr id="9" name="Text 6"/>
          <p:cNvSpPr/>
          <p:nvPr/>
        </p:nvSpPr>
        <p:spPr>
          <a:xfrm>
            <a:off x="10396657" y="3569494"/>
            <a:ext cx="2819638" cy="35242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Wikipedia</a:t>
            </a:r>
            <a:endParaRPr lang="en-US" sz="2200" dirty="0"/>
          </a:p>
        </p:txBody>
      </p:sp>
      <p:sp>
        <p:nvSpPr>
          <p:cNvPr id="10" name="Text 7"/>
          <p:cNvSpPr/>
          <p:nvPr/>
        </p:nvSpPr>
        <p:spPr>
          <a:xfrm>
            <a:off x="10396657" y="4057174"/>
            <a:ext cx="3218736" cy="1443990"/>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The vast collection of articles from Wikipedia serves as a rich source of well-structured and informative text.</a:t>
            </a:r>
            <a:endParaRPr lang="en-US" sz="1750" dirty="0"/>
          </a:p>
        </p:txBody>
      </p:sp>
      <p:sp>
        <p:nvSpPr>
          <p:cNvPr id="11" name="Shape 8"/>
          <p:cNvSpPr/>
          <p:nvPr/>
        </p:nvSpPr>
        <p:spPr>
          <a:xfrm>
            <a:off x="6275903" y="5952172"/>
            <a:ext cx="7564993" cy="1660684"/>
          </a:xfrm>
          <a:prstGeom prst="roundRect">
            <a:avLst>
              <a:gd name="adj" fmla="val 2037"/>
            </a:avLst>
          </a:prstGeom>
          <a:solidFill>
            <a:srgbClr val="EDEBE3"/>
          </a:solidFill>
          <a:ln/>
        </p:spPr>
        <p:txBody>
          <a:bodyPr/>
          <a:lstStyle/>
          <a:p>
            <a:endParaRPr lang="en-US"/>
          </a:p>
        </p:txBody>
      </p:sp>
      <p:sp>
        <p:nvSpPr>
          <p:cNvPr id="12" name="Text 9"/>
          <p:cNvSpPr/>
          <p:nvPr/>
        </p:nvSpPr>
        <p:spPr>
          <a:xfrm>
            <a:off x="6501408" y="6177677"/>
            <a:ext cx="2819638" cy="352425"/>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BooksCorpus</a:t>
            </a:r>
            <a:endParaRPr lang="en-US" sz="2200" dirty="0"/>
          </a:p>
        </p:txBody>
      </p:sp>
      <p:sp>
        <p:nvSpPr>
          <p:cNvPr id="13" name="Text 10"/>
          <p:cNvSpPr/>
          <p:nvPr/>
        </p:nvSpPr>
        <p:spPr>
          <a:xfrm>
            <a:off x="6501408" y="6665357"/>
            <a:ext cx="7113984" cy="721995"/>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A collection of digitized books, providing a diverse range of literary styles and genres.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2428"/>
          </a:xfrm>
          <a:prstGeom prst="rect">
            <a:avLst/>
          </a:prstGeom>
        </p:spPr>
      </p:pic>
      <p:sp>
        <p:nvSpPr>
          <p:cNvPr id="3" name="Text 0"/>
          <p:cNvSpPr/>
          <p:nvPr/>
        </p:nvSpPr>
        <p:spPr>
          <a:xfrm>
            <a:off x="639008" y="2784515"/>
            <a:ext cx="8764548" cy="570548"/>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Data Preprocessing for Language Models</a:t>
            </a:r>
            <a:endParaRPr lang="en-US" sz="3550" dirty="0"/>
          </a:p>
        </p:txBody>
      </p:sp>
      <p:sp>
        <p:nvSpPr>
          <p:cNvPr id="4" name="Text 1"/>
          <p:cNvSpPr/>
          <p:nvPr/>
        </p:nvSpPr>
        <p:spPr>
          <a:xfrm>
            <a:off x="639008" y="3628906"/>
            <a:ext cx="13352383" cy="292179"/>
          </a:xfrm>
          <a:prstGeom prst="rect">
            <a:avLst/>
          </a:prstGeom>
          <a:noFill/>
          <a:ln/>
        </p:spPr>
        <p:txBody>
          <a:bodyPr wrap="non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Data preprocessing is crucial for preparing datasets for language model training.</a:t>
            </a:r>
            <a:endParaRPr lang="en-US" sz="1400" dirty="0"/>
          </a:p>
        </p:txBody>
      </p:sp>
      <p:sp>
        <p:nvSpPr>
          <p:cNvPr id="5" name="Shape 2"/>
          <p:cNvSpPr/>
          <p:nvPr/>
        </p:nvSpPr>
        <p:spPr>
          <a:xfrm>
            <a:off x="639008" y="5927288"/>
            <a:ext cx="13352383" cy="22860"/>
          </a:xfrm>
          <a:prstGeom prst="roundRect">
            <a:avLst>
              <a:gd name="adj" fmla="val 119814"/>
            </a:avLst>
          </a:prstGeom>
          <a:solidFill>
            <a:srgbClr val="D3D1C9"/>
          </a:solidFill>
          <a:ln/>
        </p:spPr>
        <p:txBody>
          <a:bodyPr/>
          <a:lstStyle/>
          <a:p>
            <a:endParaRPr lang="en-US"/>
          </a:p>
        </p:txBody>
      </p:sp>
      <p:sp>
        <p:nvSpPr>
          <p:cNvPr id="6" name="Shape 3"/>
          <p:cNvSpPr/>
          <p:nvPr/>
        </p:nvSpPr>
        <p:spPr>
          <a:xfrm>
            <a:off x="3920014" y="5288280"/>
            <a:ext cx="22860" cy="639008"/>
          </a:xfrm>
          <a:prstGeom prst="roundRect">
            <a:avLst>
              <a:gd name="adj" fmla="val 119814"/>
            </a:avLst>
          </a:prstGeom>
          <a:solidFill>
            <a:srgbClr val="D3D1C9"/>
          </a:solidFill>
          <a:ln/>
        </p:spPr>
        <p:txBody>
          <a:bodyPr/>
          <a:lstStyle/>
          <a:p>
            <a:endParaRPr lang="en-US"/>
          </a:p>
        </p:txBody>
      </p:sp>
      <p:sp>
        <p:nvSpPr>
          <p:cNvPr id="7" name="Shape 4"/>
          <p:cNvSpPr/>
          <p:nvPr/>
        </p:nvSpPr>
        <p:spPr>
          <a:xfrm>
            <a:off x="3726061" y="5721906"/>
            <a:ext cx="410766" cy="410766"/>
          </a:xfrm>
          <a:prstGeom prst="roundRect">
            <a:avLst>
              <a:gd name="adj" fmla="val 6668"/>
            </a:avLst>
          </a:prstGeom>
          <a:solidFill>
            <a:srgbClr val="EDEBE3"/>
          </a:solidFill>
          <a:ln/>
        </p:spPr>
        <p:txBody>
          <a:bodyPr/>
          <a:lstStyle/>
          <a:p>
            <a:endParaRPr lang="en-US"/>
          </a:p>
        </p:txBody>
      </p:sp>
      <p:sp>
        <p:nvSpPr>
          <p:cNvPr id="8" name="Text 5"/>
          <p:cNvSpPr/>
          <p:nvPr/>
        </p:nvSpPr>
        <p:spPr>
          <a:xfrm>
            <a:off x="3886438" y="5790367"/>
            <a:ext cx="89892" cy="273844"/>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1</a:t>
            </a:r>
            <a:endParaRPr lang="en-US" sz="2150" dirty="0"/>
          </a:p>
        </p:txBody>
      </p:sp>
      <p:sp>
        <p:nvSpPr>
          <p:cNvPr id="9" name="Text 6"/>
          <p:cNvSpPr/>
          <p:nvPr/>
        </p:nvSpPr>
        <p:spPr>
          <a:xfrm>
            <a:off x="2790230" y="4126468"/>
            <a:ext cx="2282428" cy="285274"/>
          </a:xfrm>
          <a:prstGeom prst="rect">
            <a:avLst/>
          </a:prstGeom>
          <a:noFill/>
          <a:ln/>
        </p:spPr>
        <p:txBody>
          <a:bodyPr wrap="none" lIns="0" tIns="0" rIns="0" bIns="0" rtlCol="0" anchor="t"/>
          <a:lstStyle/>
          <a:p>
            <a:pPr marL="0" indent="0" algn="ctr">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Tokenization</a:t>
            </a:r>
            <a:endParaRPr lang="en-US" sz="1750" dirty="0"/>
          </a:p>
        </p:txBody>
      </p:sp>
      <p:sp>
        <p:nvSpPr>
          <p:cNvPr id="10" name="Text 7"/>
          <p:cNvSpPr/>
          <p:nvPr/>
        </p:nvSpPr>
        <p:spPr>
          <a:xfrm>
            <a:off x="821531" y="4521279"/>
            <a:ext cx="6219825" cy="584359"/>
          </a:xfrm>
          <a:prstGeom prst="rect">
            <a:avLst/>
          </a:prstGeom>
          <a:noFill/>
          <a:ln/>
        </p:spPr>
        <p:txBody>
          <a:bodyPr wrap="square" lIns="0" tIns="0" rIns="0" bIns="0" rtlCol="0" anchor="t"/>
          <a:lstStyle/>
          <a:p>
            <a:pPr marL="0" indent="0" algn="ctr">
              <a:lnSpc>
                <a:spcPts val="2300"/>
              </a:lnSpc>
              <a:buNone/>
            </a:pPr>
            <a:r>
              <a:rPr lang="en-US" sz="1400" dirty="0">
                <a:solidFill>
                  <a:srgbClr val="161613"/>
                </a:solidFill>
                <a:latin typeface="Inter" pitchFamily="34" charset="0"/>
                <a:ea typeface="Inter" pitchFamily="34" charset="-122"/>
                <a:cs typeface="Inter" pitchFamily="34" charset="-120"/>
              </a:rPr>
              <a:t>Breaking down text into individual units, such as words or subwords, for processing by the model.</a:t>
            </a:r>
            <a:endParaRPr lang="en-US" sz="1400" dirty="0"/>
          </a:p>
        </p:txBody>
      </p:sp>
      <p:sp>
        <p:nvSpPr>
          <p:cNvPr id="11" name="Shape 8"/>
          <p:cNvSpPr/>
          <p:nvPr/>
        </p:nvSpPr>
        <p:spPr>
          <a:xfrm>
            <a:off x="7303651" y="5927288"/>
            <a:ext cx="22860" cy="639008"/>
          </a:xfrm>
          <a:prstGeom prst="roundRect">
            <a:avLst>
              <a:gd name="adj" fmla="val 119814"/>
            </a:avLst>
          </a:prstGeom>
          <a:solidFill>
            <a:srgbClr val="D3D1C9"/>
          </a:solidFill>
          <a:ln/>
        </p:spPr>
        <p:txBody>
          <a:bodyPr/>
          <a:lstStyle/>
          <a:p>
            <a:endParaRPr lang="en-US"/>
          </a:p>
        </p:txBody>
      </p:sp>
      <p:sp>
        <p:nvSpPr>
          <p:cNvPr id="12" name="Shape 9"/>
          <p:cNvSpPr/>
          <p:nvPr/>
        </p:nvSpPr>
        <p:spPr>
          <a:xfrm>
            <a:off x="7109698" y="5721906"/>
            <a:ext cx="410766" cy="410766"/>
          </a:xfrm>
          <a:prstGeom prst="roundRect">
            <a:avLst>
              <a:gd name="adj" fmla="val 6668"/>
            </a:avLst>
          </a:prstGeom>
          <a:solidFill>
            <a:srgbClr val="EDEBE3"/>
          </a:solidFill>
          <a:ln/>
        </p:spPr>
        <p:txBody>
          <a:bodyPr/>
          <a:lstStyle/>
          <a:p>
            <a:endParaRPr lang="en-US"/>
          </a:p>
        </p:txBody>
      </p:sp>
      <p:sp>
        <p:nvSpPr>
          <p:cNvPr id="13" name="Text 10"/>
          <p:cNvSpPr/>
          <p:nvPr/>
        </p:nvSpPr>
        <p:spPr>
          <a:xfrm>
            <a:off x="7236023" y="5790367"/>
            <a:ext cx="158115" cy="273844"/>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2</a:t>
            </a:r>
            <a:endParaRPr lang="en-US" sz="2150" dirty="0"/>
          </a:p>
        </p:txBody>
      </p:sp>
      <p:sp>
        <p:nvSpPr>
          <p:cNvPr id="14" name="Text 11"/>
          <p:cNvSpPr/>
          <p:nvPr/>
        </p:nvSpPr>
        <p:spPr>
          <a:xfrm>
            <a:off x="6173867" y="6748939"/>
            <a:ext cx="2282428" cy="285274"/>
          </a:xfrm>
          <a:prstGeom prst="rect">
            <a:avLst/>
          </a:prstGeom>
          <a:noFill/>
          <a:ln/>
        </p:spPr>
        <p:txBody>
          <a:bodyPr wrap="none" lIns="0" tIns="0" rIns="0" bIns="0" rtlCol="0" anchor="t"/>
          <a:lstStyle/>
          <a:p>
            <a:pPr marL="0" indent="0" algn="ctr">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Lowercasing</a:t>
            </a:r>
            <a:endParaRPr lang="en-US" sz="1750" dirty="0"/>
          </a:p>
        </p:txBody>
      </p:sp>
      <p:sp>
        <p:nvSpPr>
          <p:cNvPr id="15" name="Text 12"/>
          <p:cNvSpPr/>
          <p:nvPr/>
        </p:nvSpPr>
        <p:spPr>
          <a:xfrm>
            <a:off x="4205168" y="7143750"/>
            <a:ext cx="6219944" cy="584359"/>
          </a:xfrm>
          <a:prstGeom prst="rect">
            <a:avLst/>
          </a:prstGeom>
          <a:noFill/>
          <a:ln/>
        </p:spPr>
        <p:txBody>
          <a:bodyPr wrap="square" lIns="0" tIns="0" rIns="0" bIns="0" rtlCol="0" anchor="t"/>
          <a:lstStyle/>
          <a:p>
            <a:pPr marL="0" indent="0" algn="ctr">
              <a:lnSpc>
                <a:spcPts val="2300"/>
              </a:lnSpc>
              <a:buNone/>
            </a:pPr>
            <a:r>
              <a:rPr lang="en-US" sz="1400" dirty="0">
                <a:solidFill>
                  <a:srgbClr val="161613"/>
                </a:solidFill>
                <a:latin typeface="Inter" pitchFamily="34" charset="0"/>
                <a:ea typeface="Inter" pitchFamily="34" charset="-122"/>
                <a:cs typeface="Inter" pitchFamily="34" charset="-120"/>
              </a:rPr>
              <a:t>Converting all text to lowercase to ensure consistency and reduce the number of unique words.</a:t>
            </a:r>
            <a:endParaRPr lang="en-US" sz="1400" dirty="0"/>
          </a:p>
        </p:txBody>
      </p:sp>
      <p:sp>
        <p:nvSpPr>
          <p:cNvPr id="16" name="Shape 13"/>
          <p:cNvSpPr/>
          <p:nvPr/>
        </p:nvSpPr>
        <p:spPr>
          <a:xfrm>
            <a:off x="10687407" y="5288280"/>
            <a:ext cx="22860" cy="639008"/>
          </a:xfrm>
          <a:prstGeom prst="roundRect">
            <a:avLst>
              <a:gd name="adj" fmla="val 119814"/>
            </a:avLst>
          </a:prstGeom>
          <a:solidFill>
            <a:srgbClr val="D3D1C9"/>
          </a:solidFill>
          <a:ln/>
        </p:spPr>
        <p:txBody>
          <a:bodyPr/>
          <a:lstStyle/>
          <a:p>
            <a:endParaRPr lang="en-US"/>
          </a:p>
        </p:txBody>
      </p:sp>
      <p:sp>
        <p:nvSpPr>
          <p:cNvPr id="17" name="Shape 14"/>
          <p:cNvSpPr/>
          <p:nvPr/>
        </p:nvSpPr>
        <p:spPr>
          <a:xfrm>
            <a:off x="10493454" y="5721906"/>
            <a:ext cx="410766" cy="410766"/>
          </a:xfrm>
          <a:prstGeom prst="roundRect">
            <a:avLst>
              <a:gd name="adj" fmla="val 6668"/>
            </a:avLst>
          </a:prstGeom>
          <a:solidFill>
            <a:srgbClr val="EDEBE3"/>
          </a:solidFill>
          <a:ln/>
        </p:spPr>
        <p:txBody>
          <a:bodyPr/>
          <a:lstStyle/>
          <a:p>
            <a:endParaRPr lang="en-US"/>
          </a:p>
        </p:txBody>
      </p:sp>
      <p:sp>
        <p:nvSpPr>
          <p:cNvPr id="18" name="Text 15"/>
          <p:cNvSpPr/>
          <p:nvPr/>
        </p:nvSpPr>
        <p:spPr>
          <a:xfrm>
            <a:off x="10617398" y="5790367"/>
            <a:ext cx="162758" cy="273844"/>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3</a:t>
            </a:r>
            <a:endParaRPr lang="en-US" sz="2150" dirty="0"/>
          </a:p>
        </p:txBody>
      </p:sp>
      <p:sp>
        <p:nvSpPr>
          <p:cNvPr id="19" name="Text 16"/>
          <p:cNvSpPr/>
          <p:nvPr/>
        </p:nvSpPr>
        <p:spPr>
          <a:xfrm>
            <a:off x="9557623" y="4126468"/>
            <a:ext cx="2282428" cy="285274"/>
          </a:xfrm>
          <a:prstGeom prst="rect">
            <a:avLst/>
          </a:prstGeom>
          <a:noFill/>
          <a:ln/>
        </p:spPr>
        <p:txBody>
          <a:bodyPr wrap="none" lIns="0" tIns="0" rIns="0" bIns="0" rtlCol="0" anchor="t"/>
          <a:lstStyle/>
          <a:p>
            <a:pPr marL="0" indent="0" algn="ctr">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Cleaning</a:t>
            </a:r>
            <a:endParaRPr lang="en-US" sz="1750" dirty="0"/>
          </a:p>
        </p:txBody>
      </p:sp>
      <p:sp>
        <p:nvSpPr>
          <p:cNvPr id="20" name="Text 17"/>
          <p:cNvSpPr/>
          <p:nvPr/>
        </p:nvSpPr>
        <p:spPr>
          <a:xfrm>
            <a:off x="7588925" y="4521279"/>
            <a:ext cx="6219944" cy="584359"/>
          </a:xfrm>
          <a:prstGeom prst="rect">
            <a:avLst/>
          </a:prstGeom>
          <a:noFill/>
          <a:ln/>
        </p:spPr>
        <p:txBody>
          <a:bodyPr wrap="square" lIns="0" tIns="0" rIns="0" bIns="0" rtlCol="0" anchor="t"/>
          <a:lstStyle/>
          <a:p>
            <a:pPr marL="0" indent="0" algn="ctr">
              <a:lnSpc>
                <a:spcPts val="2300"/>
              </a:lnSpc>
              <a:buNone/>
            </a:pPr>
            <a:r>
              <a:rPr lang="en-US" sz="1400" dirty="0">
                <a:solidFill>
                  <a:srgbClr val="161613"/>
                </a:solidFill>
                <a:latin typeface="Inter" pitchFamily="34" charset="0"/>
                <a:ea typeface="Inter" pitchFamily="34" charset="-122"/>
                <a:cs typeface="Inter" pitchFamily="34" charset="-120"/>
              </a:rPr>
              <a:t>Removing irrelevant characters, punctuation, or special symbols from the text.</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3540" y="649843"/>
            <a:ext cx="7736919" cy="1256348"/>
          </a:xfrm>
          <a:prstGeom prst="rect">
            <a:avLst/>
          </a:prstGeom>
          <a:noFill/>
          <a:ln/>
        </p:spPr>
        <p:txBody>
          <a:bodyPr wrap="square" lIns="0" tIns="0" rIns="0" bIns="0" rtlCol="0" anchor="t"/>
          <a:lstStyle/>
          <a:p>
            <a:pPr marL="0" indent="0">
              <a:lnSpc>
                <a:spcPts val="4900"/>
              </a:lnSpc>
              <a:buNone/>
            </a:pPr>
            <a:r>
              <a:rPr lang="en-US" sz="3950" dirty="0">
                <a:solidFill>
                  <a:srgbClr val="161613"/>
                </a:solidFill>
                <a:latin typeface="DM Sans Medium" pitchFamily="34" charset="0"/>
                <a:ea typeface="DM Sans Medium" pitchFamily="34" charset="-122"/>
                <a:cs typeface="DM Sans Medium" pitchFamily="34" charset="-120"/>
              </a:rPr>
              <a:t>Challenges in Language Model Training</a:t>
            </a:r>
            <a:endParaRPr lang="en-US" sz="3950" dirty="0"/>
          </a:p>
        </p:txBody>
      </p:sp>
      <p:sp>
        <p:nvSpPr>
          <p:cNvPr id="4" name="Text 1"/>
          <p:cNvSpPr/>
          <p:nvPr/>
        </p:nvSpPr>
        <p:spPr>
          <a:xfrm>
            <a:off x="703540" y="2207657"/>
            <a:ext cx="7736919" cy="321469"/>
          </a:xfrm>
          <a:prstGeom prst="rect">
            <a:avLst/>
          </a:prstGeom>
          <a:noFill/>
          <a:ln/>
        </p:spPr>
        <p:txBody>
          <a:bodyPr wrap="none" lIns="0" tIns="0" rIns="0" bIns="0" rtlCol="0" anchor="t"/>
          <a:lstStyle/>
          <a:p>
            <a:pPr marL="0" indent="0">
              <a:lnSpc>
                <a:spcPts val="2500"/>
              </a:lnSpc>
              <a:buNone/>
            </a:pPr>
            <a:r>
              <a:rPr lang="en-US" sz="1550" dirty="0">
                <a:solidFill>
                  <a:srgbClr val="161613"/>
                </a:solidFill>
                <a:latin typeface="Inter" pitchFamily="34" charset="0"/>
                <a:ea typeface="Inter" pitchFamily="34" charset="-122"/>
                <a:cs typeface="Inter" pitchFamily="34" charset="-120"/>
              </a:rPr>
              <a:t>Training language models presents several challenges.</a:t>
            </a:r>
            <a:endParaRPr lang="en-US" sz="1550" dirty="0"/>
          </a:p>
        </p:txBody>
      </p:sp>
      <p:pic>
        <p:nvPicPr>
          <p:cNvPr id="5" name="Image 1" descr="preencoded.png"/>
          <p:cNvPicPr>
            <a:picLocks noChangeAspect="1"/>
          </p:cNvPicPr>
          <p:nvPr/>
        </p:nvPicPr>
        <p:blipFill>
          <a:blip r:embed="rId4"/>
          <a:stretch>
            <a:fillRect/>
          </a:stretch>
        </p:blipFill>
        <p:spPr>
          <a:xfrm>
            <a:off x="703540" y="2755225"/>
            <a:ext cx="1005007" cy="1608177"/>
          </a:xfrm>
          <a:prstGeom prst="rect">
            <a:avLst/>
          </a:prstGeom>
        </p:spPr>
      </p:pic>
      <p:sp>
        <p:nvSpPr>
          <p:cNvPr id="6" name="Text 2"/>
          <p:cNvSpPr/>
          <p:nvPr/>
        </p:nvSpPr>
        <p:spPr>
          <a:xfrm>
            <a:off x="2010013" y="2956203"/>
            <a:ext cx="2512695" cy="313968"/>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Data Quality</a:t>
            </a:r>
            <a:endParaRPr lang="en-US" sz="1950" dirty="0"/>
          </a:p>
        </p:txBody>
      </p:sp>
      <p:sp>
        <p:nvSpPr>
          <p:cNvPr id="7" name="Text 3"/>
          <p:cNvSpPr/>
          <p:nvPr/>
        </p:nvSpPr>
        <p:spPr>
          <a:xfrm>
            <a:off x="2010013" y="3390781"/>
            <a:ext cx="6430447" cy="642938"/>
          </a:xfrm>
          <a:prstGeom prst="rect">
            <a:avLst/>
          </a:prstGeom>
          <a:noFill/>
          <a:ln/>
        </p:spPr>
        <p:txBody>
          <a:bodyPr wrap="square" lIns="0" tIns="0" rIns="0" bIns="0" rtlCol="0" anchor="t"/>
          <a:lstStyle/>
          <a:p>
            <a:pPr marL="0" indent="0" algn="l">
              <a:lnSpc>
                <a:spcPts val="2500"/>
              </a:lnSpc>
              <a:buNone/>
            </a:pPr>
            <a:r>
              <a:rPr lang="en-US" sz="1550" dirty="0">
                <a:solidFill>
                  <a:srgbClr val="161613"/>
                </a:solidFill>
                <a:latin typeface="Inter" pitchFamily="34" charset="0"/>
                <a:ea typeface="Inter" pitchFamily="34" charset="-122"/>
                <a:cs typeface="Inter" pitchFamily="34" charset="-120"/>
              </a:rPr>
              <a:t>Ensuring the quality and relevance of training data is critical for model performance.</a:t>
            </a:r>
            <a:endParaRPr lang="en-US" sz="1550" dirty="0"/>
          </a:p>
        </p:txBody>
      </p:sp>
      <p:pic>
        <p:nvPicPr>
          <p:cNvPr id="8" name="Image 2" descr="preencoded.png"/>
          <p:cNvPicPr>
            <a:picLocks noChangeAspect="1"/>
          </p:cNvPicPr>
          <p:nvPr/>
        </p:nvPicPr>
        <p:blipFill>
          <a:blip r:embed="rId5"/>
          <a:stretch>
            <a:fillRect/>
          </a:stretch>
        </p:blipFill>
        <p:spPr>
          <a:xfrm>
            <a:off x="703540" y="4363403"/>
            <a:ext cx="1005007" cy="1608177"/>
          </a:xfrm>
          <a:prstGeom prst="rect">
            <a:avLst/>
          </a:prstGeom>
        </p:spPr>
      </p:pic>
      <p:sp>
        <p:nvSpPr>
          <p:cNvPr id="9" name="Text 4"/>
          <p:cNvSpPr/>
          <p:nvPr/>
        </p:nvSpPr>
        <p:spPr>
          <a:xfrm>
            <a:off x="2010013" y="4564380"/>
            <a:ext cx="2512695" cy="313968"/>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Overfitting</a:t>
            </a:r>
            <a:endParaRPr lang="en-US" sz="1950" dirty="0"/>
          </a:p>
        </p:txBody>
      </p:sp>
      <p:sp>
        <p:nvSpPr>
          <p:cNvPr id="10" name="Text 5"/>
          <p:cNvSpPr/>
          <p:nvPr/>
        </p:nvSpPr>
        <p:spPr>
          <a:xfrm>
            <a:off x="2010013" y="4998958"/>
            <a:ext cx="6430447" cy="642938"/>
          </a:xfrm>
          <a:prstGeom prst="rect">
            <a:avLst/>
          </a:prstGeom>
          <a:noFill/>
          <a:ln/>
        </p:spPr>
        <p:txBody>
          <a:bodyPr wrap="square" lIns="0" tIns="0" rIns="0" bIns="0" rtlCol="0" anchor="t"/>
          <a:lstStyle/>
          <a:p>
            <a:pPr marL="0" indent="0" algn="l">
              <a:lnSpc>
                <a:spcPts val="2500"/>
              </a:lnSpc>
              <a:buNone/>
            </a:pPr>
            <a:r>
              <a:rPr lang="en-US" sz="1550" dirty="0">
                <a:solidFill>
                  <a:srgbClr val="161613"/>
                </a:solidFill>
                <a:latin typeface="Inter" pitchFamily="34" charset="0"/>
                <a:ea typeface="Inter" pitchFamily="34" charset="-122"/>
                <a:cs typeface="Inter" pitchFamily="34" charset="-120"/>
              </a:rPr>
              <a:t>Models can overfit to training data, leading to poor generalization on unseen data.</a:t>
            </a:r>
            <a:endParaRPr lang="en-US" sz="1550" dirty="0"/>
          </a:p>
        </p:txBody>
      </p:sp>
      <p:pic>
        <p:nvPicPr>
          <p:cNvPr id="11" name="Image 3" descr="preencoded.png"/>
          <p:cNvPicPr>
            <a:picLocks noChangeAspect="1"/>
          </p:cNvPicPr>
          <p:nvPr/>
        </p:nvPicPr>
        <p:blipFill>
          <a:blip r:embed="rId6"/>
          <a:stretch>
            <a:fillRect/>
          </a:stretch>
        </p:blipFill>
        <p:spPr>
          <a:xfrm>
            <a:off x="703540" y="5971580"/>
            <a:ext cx="1005007" cy="1608177"/>
          </a:xfrm>
          <a:prstGeom prst="rect">
            <a:avLst/>
          </a:prstGeom>
        </p:spPr>
      </p:pic>
      <p:sp>
        <p:nvSpPr>
          <p:cNvPr id="12" name="Text 6"/>
          <p:cNvSpPr/>
          <p:nvPr/>
        </p:nvSpPr>
        <p:spPr>
          <a:xfrm>
            <a:off x="2010013" y="6172557"/>
            <a:ext cx="3061216" cy="313968"/>
          </a:xfrm>
          <a:prstGeom prst="rect">
            <a:avLst/>
          </a:prstGeom>
          <a:noFill/>
          <a:ln/>
        </p:spPr>
        <p:txBody>
          <a:bodyPr wrap="none" lIns="0" tIns="0" rIns="0" bIns="0" rtlCol="0" anchor="t"/>
          <a:lstStyle/>
          <a:p>
            <a:pPr marL="0" indent="0" algn="l">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Computational Resources</a:t>
            </a:r>
            <a:endParaRPr lang="en-US" sz="1950" dirty="0"/>
          </a:p>
        </p:txBody>
      </p:sp>
      <p:sp>
        <p:nvSpPr>
          <p:cNvPr id="13" name="Text 7"/>
          <p:cNvSpPr/>
          <p:nvPr/>
        </p:nvSpPr>
        <p:spPr>
          <a:xfrm>
            <a:off x="2010013" y="6607135"/>
            <a:ext cx="6430447" cy="642938"/>
          </a:xfrm>
          <a:prstGeom prst="rect">
            <a:avLst/>
          </a:prstGeom>
          <a:noFill/>
          <a:ln/>
        </p:spPr>
        <p:txBody>
          <a:bodyPr wrap="square" lIns="0" tIns="0" rIns="0" bIns="0" rtlCol="0" anchor="t"/>
          <a:lstStyle/>
          <a:p>
            <a:pPr marL="0" indent="0" algn="l">
              <a:lnSpc>
                <a:spcPts val="2500"/>
              </a:lnSpc>
              <a:buNone/>
            </a:pPr>
            <a:r>
              <a:rPr lang="en-US" sz="1550" dirty="0">
                <a:solidFill>
                  <a:srgbClr val="161613"/>
                </a:solidFill>
                <a:latin typeface="Inter" pitchFamily="34" charset="0"/>
                <a:ea typeface="Inter" pitchFamily="34" charset="-122"/>
                <a:cs typeface="Inter" pitchFamily="34" charset="-120"/>
              </a:rPr>
              <a:t>Training large language models requires significant computational resources, such as GPUs and specialized hardware.</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3655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Model Evaluation and Metrics</a:t>
            </a:r>
            <a:endParaRPr lang="en-US" sz="4450" dirty="0"/>
          </a:p>
        </p:txBody>
      </p:sp>
      <p:sp>
        <p:nvSpPr>
          <p:cNvPr id="4" name="Text 1"/>
          <p:cNvSpPr/>
          <p:nvPr/>
        </p:nvSpPr>
        <p:spPr>
          <a:xfrm>
            <a:off x="6280190" y="279427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Evaluating language model performance requires appropriate metrics.</a:t>
            </a:r>
            <a:endParaRPr lang="en-US" sz="1750" dirty="0"/>
          </a:p>
        </p:txBody>
      </p:sp>
      <p:sp>
        <p:nvSpPr>
          <p:cNvPr id="5" name="Shape 2"/>
          <p:cNvSpPr/>
          <p:nvPr/>
        </p:nvSpPr>
        <p:spPr>
          <a:xfrm>
            <a:off x="6280190" y="3412331"/>
            <a:ext cx="7556421" cy="3780711"/>
          </a:xfrm>
          <a:prstGeom prst="roundRect">
            <a:avLst>
              <a:gd name="adj" fmla="val 900"/>
            </a:avLst>
          </a:prstGeom>
          <a:noFill/>
          <a:ln w="7620">
            <a:solidFill>
              <a:srgbClr val="000000">
                <a:alpha val="8000"/>
              </a:srgbClr>
            </a:solidFill>
            <a:prstDash val="solid"/>
          </a:ln>
        </p:spPr>
        <p:txBody>
          <a:bodyPr/>
          <a:lstStyle/>
          <a:p>
            <a:endParaRPr lang="en-US"/>
          </a:p>
        </p:txBody>
      </p:sp>
      <p:sp>
        <p:nvSpPr>
          <p:cNvPr id="6" name="Shape 3"/>
          <p:cNvSpPr/>
          <p:nvPr/>
        </p:nvSpPr>
        <p:spPr>
          <a:xfrm>
            <a:off x="6287810" y="3419951"/>
            <a:ext cx="7541181" cy="650319"/>
          </a:xfrm>
          <a:prstGeom prst="rect">
            <a:avLst/>
          </a:prstGeom>
          <a:solidFill>
            <a:srgbClr val="FFFFFF">
              <a:alpha val="4000"/>
            </a:srgbClr>
          </a:solidFill>
          <a:ln/>
        </p:spPr>
        <p:txBody>
          <a:bodyPr/>
          <a:lstStyle/>
          <a:p>
            <a:endParaRPr lang="en-US"/>
          </a:p>
        </p:txBody>
      </p:sp>
      <p:sp>
        <p:nvSpPr>
          <p:cNvPr id="7" name="Text 4"/>
          <p:cNvSpPr/>
          <p:nvPr/>
        </p:nvSpPr>
        <p:spPr>
          <a:xfrm>
            <a:off x="6514624" y="356366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Metric</a:t>
            </a:r>
            <a:endParaRPr lang="en-US" sz="1750" dirty="0"/>
          </a:p>
        </p:txBody>
      </p:sp>
      <p:sp>
        <p:nvSpPr>
          <p:cNvPr id="8" name="Text 5"/>
          <p:cNvSpPr/>
          <p:nvPr/>
        </p:nvSpPr>
        <p:spPr>
          <a:xfrm>
            <a:off x="10289024" y="356366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Description</a:t>
            </a:r>
            <a:endParaRPr lang="en-US" sz="1750" dirty="0"/>
          </a:p>
        </p:txBody>
      </p:sp>
      <p:sp>
        <p:nvSpPr>
          <p:cNvPr id="9" name="Shape 6"/>
          <p:cNvSpPr/>
          <p:nvPr/>
        </p:nvSpPr>
        <p:spPr>
          <a:xfrm>
            <a:off x="6287810" y="4070271"/>
            <a:ext cx="7541181" cy="1376124"/>
          </a:xfrm>
          <a:prstGeom prst="rect">
            <a:avLst/>
          </a:prstGeom>
          <a:solidFill>
            <a:srgbClr val="000000">
              <a:alpha val="4000"/>
            </a:srgbClr>
          </a:solidFill>
          <a:ln/>
        </p:spPr>
        <p:txBody>
          <a:bodyPr/>
          <a:lstStyle/>
          <a:p>
            <a:endParaRPr lang="en-US"/>
          </a:p>
        </p:txBody>
      </p:sp>
      <p:sp>
        <p:nvSpPr>
          <p:cNvPr id="10" name="Text 7"/>
          <p:cNvSpPr/>
          <p:nvPr/>
        </p:nvSpPr>
        <p:spPr>
          <a:xfrm>
            <a:off x="6514624" y="42139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Perplexity</a:t>
            </a:r>
            <a:endParaRPr lang="en-US" sz="1750" dirty="0"/>
          </a:p>
        </p:txBody>
      </p:sp>
      <p:sp>
        <p:nvSpPr>
          <p:cNvPr id="11" name="Text 8"/>
          <p:cNvSpPr/>
          <p:nvPr/>
        </p:nvSpPr>
        <p:spPr>
          <a:xfrm>
            <a:off x="10289024" y="4213979"/>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Measures how well a model predicts the next word in a sequence.</a:t>
            </a:r>
            <a:endParaRPr lang="en-US" sz="1750" dirty="0"/>
          </a:p>
        </p:txBody>
      </p:sp>
      <p:sp>
        <p:nvSpPr>
          <p:cNvPr id="12" name="Shape 9"/>
          <p:cNvSpPr/>
          <p:nvPr/>
        </p:nvSpPr>
        <p:spPr>
          <a:xfrm>
            <a:off x="6287810" y="5446395"/>
            <a:ext cx="7541181" cy="1739027"/>
          </a:xfrm>
          <a:prstGeom prst="rect">
            <a:avLst/>
          </a:prstGeom>
          <a:solidFill>
            <a:srgbClr val="FFFFFF">
              <a:alpha val="4000"/>
            </a:srgbClr>
          </a:solidFill>
          <a:ln/>
        </p:spPr>
        <p:txBody>
          <a:bodyPr/>
          <a:lstStyle/>
          <a:p>
            <a:endParaRPr lang="en-US"/>
          </a:p>
        </p:txBody>
      </p:sp>
      <p:sp>
        <p:nvSpPr>
          <p:cNvPr id="13" name="Text 10"/>
          <p:cNvSpPr/>
          <p:nvPr/>
        </p:nvSpPr>
        <p:spPr>
          <a:xfrm>
            <a:off x="6514624" y="559010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BLEU Score</a:t>
            </a:r>
            <a:endParaRPr lang="en-US" sz="1750" dirty="0"/>
          </a:p>
        </p:txBody>
      </p:sp>
      <p:sp>
        <p:nvSpPr>
          <p:cNvPr id="14" name="Text 11"/>
          <p:cNvSpPr/>
          <p:nvPr/>
        </p:nvSpPr>
        <p:spPr>
          <a:xfrm>
            <a:off x="10289024" y="5590103"/>
            <a:ext cx="3313152"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Evaluates the quality of machine translation by comparing generated text to human translations.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0773" y="1013222"/>
            <a:ext cx="7723108" cy="619958"/>
          </a:xfrm>
          <a:prstGeom prst="rect">
            <a:avLst/>
          </a:prstGeom>
          <a:noFill/>
          <a:ln/>
        </p:spPr>
        <p:txBody>
          <a:bodyPr wrap="none" lIns="0" tIns="0" rIns="0" bIns="0" rtlCol="0" anchor="t"/>
          <a:lstStyle/>
          <a:p>
            <a:pPr marL="0" indent="0">
              <a:lnSpc>
                <a:spcPts val="4850"/>
              </a:lnSpc>
              <a:buNone/>
            </a:pPr>
            <a:r>
              <a:rPr lang="en-US" sz="3900" dirty="0">
                <a:solidFill>
                  <a:srgbClr val="161613"/>
                </a:solidFill>
                <a:latin typeface="DM Sans Medium" pitchFamily="34" charset="0"/>
                <a:ea typeface="DM Sans Medium" pitchFamily="34" charset="-122"/>
                <a:cs typeface="DM Sans Medium" pitchFamily="34" charset="-120"/>
              </a:rPr>
              <a:t>Applications of Language Models</a:t>
            </a:r>
            <a:endParaRPr lang="en-US" sz="3900" dirty="0"/>
          </a:p>
        </p:txBody>
      </p:sp>
      <p:sp>
        <p:nvSpPr>
          <p:cNvPr id="4" name="Text 1"/>
          <p:cNvSpPr/>
          <p:nvPr/>
        </p:nvSpPr>
        <p:spPr>
          <a:xfrm>
            <a:off x="6180773" y="1930718"/>
            <a:ext cx="7755255" cy="317302"/>
          </a:xfrm>
          <a:prstGeom prst="rect">
            <a:avLst/>
          </a:prstGeom>
          <a:noFill/>
          <a:ln/>
        </p:spPr>
        <p:txBody>
          <a:bodyPr wrap="none" lIns="0" tIns="0" rIns="0" bIns="0" rtlCol="0" anchor="t"/>
          <a:lstStyle/>
          <a:p>
            <a:pPr marL="0" indent="0">
              <a:lnSpc>
                <a:spcPts val="2450"/>
              </a:lnSpc>
              <a:buNone/>
            </a:pPr>
            <a:r>
              <a:rPr lang="en-US" sz="1550" dirty="0">
                <a:solidFill>
                  <a:srgbClr val="161613"/>
                </a:solidFill>
                <a:latin typeface="Inter" pitchFamily="34" charset="0"/>
                <a:ea typeface="Inter" pitchFamily="34" charset="-122"/>
                <a:cs typeface="Inter" pitchFamily="34" charset="-120"/>
              </a:rPr>
              <a:t>Language models have a wide range of applications in various domains.</a:t>
            </a:r>
            <a:endParaRPr lang="en-US" sz="1550" dirty="0"/>
          </a:p>
        </p:txBody>
      </p:sp>
      <p:pic>
        <p:nvPicPr>
          <p:cNvPr id="5" name="Image 1" descr="preencoded.png"/>
          <p:cNvPicPr>
            <a:picLocks noChangeAspect="1"/>
          </p:cNvPicPr>
          <p:nvPr/>
        </p:nvPicPr>
        <p:blipFill>
          <a:blip r:embed="rId4"/>
          <a:stretch>
            <a:fillRect/>
          </a:stretch>
        </p:blipFill>
        <p:spPr>
          <a:xfrm>
            <a:off x="6180773" y="2471142"/>
            <a:ext cx="495895" cy="495895"/>
          </a:xfrm>
          <a:prstGeom prst="rect">
            <a:avLst/>
          </a:prstGeom>
        </p:spPr>
      </p:pic>
      <p:sp>
        <p:nvSpPr>
          <p:cNvPr id="6" name="Text 2"/>
          <p:cNvSpPr/>
          <p:nvPr/>
        </p:nvSpPr>
        <p:spPr>
          <a:xfrm>
            <a:off x="6180773" y="3165396"/>
            <a:ext cx="2479953" cy="309920"/>
          </a:xfrm>
          <a:prstGeom prst="rect">
            <a:avLst/>
          </a:prstGeom>
          <a:noFill/>
          <a:ln/>
        </p:spPr>
        <p:txBody>
          <a:bodyPr wrap="none" lIns="0" tIns="0" rIns="0" bIns="0" rtlCol="0" anchor="t"/>
          <a:lstStyle/>
          <a:p>
            <a:pPr marL="0" indent="0" algn="l">
              <a:lnSpc>
                <a:spcPts val="2400"/>
              </a:lnSpc>
              <a:buNone/>
            </a:pPr>
            <a:r>
              <a:rPr lang="en-US" sz="1950" dirty="0">
                <a:solidFill>
                  <a:srgbClr val="161613"/>
                </a:solidFill>
                <a:latin typeface="DM Sans Medium" pitchFamily="34" charset="0"/>
                <a:ea typeface="DM Sans Medium" pitchFamily="34" charset="-122"/>
                <a:cs typeface="DM Sans Medium" pitchFamily="34" charset="-120"/>
              </a:rPr>
              <a:t>Chatbots</a:t>
            </a:r>
            <a:endParaRPr lang="en-US" sz="1950" dirty="0"/>
          </a:p>
        </p:txBody>
      </p:sp>
      <p:sp>
        <p:nvSpPr>
          <p:cNvPr id="7" name="Text 3"/>
          <p:cNvSpPr/>
          <p:nvPr/>
        </p:nvSpPr>
        <p:spPr>
          <a:xfrm>
            <a:off x="6180773" y="3594259"/>
            <a:ext cx="3728799" cy="951905"/>
          </a:xfrm>
          <a:prstGeom prst="rect">
            <a:avLst/>
          </a:prstGeom>
          <a:noFill/>
          <a:ln/>
        </p:spPr>
        <p:txBody>
          <a:bodyPr wrap="square" lIns="0" tIns="0" rIns="0" bIns="0" rtlCol="0" anchor="t"/>
          <a:lstStyle/>
          <a:p>
            <a:pPr marL="0" indent="0" algn="l">
              <a:lnSpc>
                <a:spcPts val="2450"/>
              </a:lnSpc>
              <a:buNone/>
            </a:pPr>
            <a:r>
              <a:rPr lang="en-US" sz="1550" dirty="0">
                <a:solidFill>
                  <a:srgbClr val="161613"/>
                </a:solidFill>
                <a:latin typeface="Inter" pitchFamily="34" charset="0"/>
                <a:ea typeface="Inter" pitchFamily="34" charset="-122"/>
                <a:cs typeface="Inter" pitchFamily="34" charset="-120"/>
              </a:rPr>
              <a:t>Language models power conversational AI agents, providing natural and engaging interactions.</a:t>
            </a:r>
            <a:endParaRPr lang="en-US" sz="1550" dirty="0"/>
          </a:p>
        </p:txBody>
      </p:sp>
      <p:pic>
        <p:nvPicPr>
          <p:cNvPr id="8" name="Image 2" descr="preencoded.png"/>
          <p:cNvPicPr>
            <a:picLocks noChangeAspect="1"/>
          </p:cNvPicPr>
          <p:nvPr/>
        </p:nvPicPr>
        <p:blipFill>
          <a:blip r:embed="rId5"/>
          <a:stretch>
            <a:fillRect/>
          </a:stretch>
        </p:blipFill>
        <p:spPr>
          <a:xfrm>
            <a:off x="10207109" y="2471142"/>
            <a:ext cx="495895" cy="495895"/>
          </a:xfrm>
          <a:prstGeom prst="rect">
            <a:avLst/>
          </a:prstGeom>
        </p:spPr>
      </p:pic>
      <p:sp>
        <p:nvSpPr>
          <p:cNvPr id="9" name="Text 4"/>
          <p:cNvSpPr/>
          <p:nvPr/>
        </p:nvSpPr>
        <p:spPr>
          <a:xfrm>
            <a:off x="10207109" y="3165396"/>
            <a:ext cx="2479953" cy="309920"/>
          </a:xfrm>
          <a:prstGeom prst="rect">
            <a:avLst/>
          </a:prstGeom>
          <a:noFill/>
          <a:ln/>
        </p:spPr>
        <p:txBody>
          <a:bodyPr wrap="none" lIns="0" tIns="0" rIns="0" bIns="0" rtlCol="0" anchor="t"/>
          <a:lstStyle/>
          <a:p>
            <a:pPr marL="0" indent="0" algn="l">
              <a:lnSpc>
                <a:spcPts val="2400"/>
              </a:lnSpc>
              <a:buNone/>
            </a:pPr>
            <a:r>
              <a:rPr lang="en-US" sz="1950" dirty="0">
                <a:solidFill>
                  <a:srgbClr val="161613"/>
                </a:solidFill>
                <a:latin typeface="DM Sans Medium" pitchFamily="34" charset="0"/>
                <a:ea typeface="DM Sans Medium" pitchFamily="34" charset="-122"/>
                <a:cs typeface="DM Sans Medium" pitchFamily="34" charset="-120"/>
              </a:rPr>
              <a:t>Machine Translation</a:t>
            </a:r>
            <a:endParaRPr lang="en-US" sz="1950" dirty="0"/>
          </a:p>
        </p:txBody>
      </p:sp>
      <p:sp>
        <p:nvSpPr>
          <p:cNvPr id="10" name="Text 5"/>
          <p:cNvSpPr/>
          <p:nvPr/>
        </p:nvSpPr>
        <p:spPr>
          <a:xfrm>
            <a:off x="10207109" y="3594259"/>
            <a:ext cx="3728918" cy="951905"/>
          </a:xfrm>
          <a:prstGeom prst="rect">
            <a:avLst/>
          </a:prstGeom>
          <a:noFill/>
          <a:ln/>
        </p:spPr>
        <p:txBody>
          <a:bodyPr wrap="square" lIns="0" tIns="0" rIns="0" bIns="0" rtlCol="0" anchor="t"/>
          <a:lstStyle/>
          <a:p>
            <a:pPr marL="0" indent="0" algn="l">
              <a:lnSpc>
                <a:spcPts val="2450"/>
              </a:lnSpc>
              <a:buNone/>
            </a:pPr>
            <a:r>
              <a:rPr lang="en-US" sz="1550" dirty="0">
                <a:solidFill>
                  <a:srgbClr val="161613"/>
                </a:solidFill>
                <a:latin typeface="Inter" pitchFamily="34" charset="0"/>
                <a:ea typeface="Inter" pitchFamily="34" charset="-122"/>
                <a:cs typeface="Inter" pitchFamily="34" charset="-120"/>
              </a:rPr>
              <a:t>They enable accurate and fluent translation of text between different languages.</a:t>
            </a:r>
            <a:endParaRPr lang="en-US" sz="1550" dirty="0"/>
          </a:p>
        </p:txBody>
      </p:sp>
      <p:pic>
        <p:nvPicPr>
          <p:cNvPr id="11" name="Image 3" descr="preencoded.png"/>
          <p:cNvPicPr>
            <a:picLocks noChangeAspect="1"/>
          </p:cNvPicPr>
          <p:nvPr/>
        </p:nvPicPr>
        <p:blipFill>
          <a:blip r:embed="rId6"/>
          <a:stretch>
            <a:fillRect/>
          </a:stretch>
        </p:blipFill>
        <p:spPr>
          <a:xfrm>
            <a:off x="6180773" y="5141357"/>
            <a:ext cx="495895" cy="495895"/>
          </a:xfrm>
          <a:prstGeom prst="rect">
            <a:avLst/>
          </a:prstGeom>
        </p:spPr>
      </p:pic>
      <p:sp>
        <p:nvSpPr>
          <p:cNvPr id="12" name="Text 6"/>
          <p:cNvSpPr/>
          <p:nvPr/>
        </p:nvSpPr>
        <p:spPr>
          <a:xfrm>
            <a:off x="6180773" y="5835610"/>
            <a:ext cx="2479953" cy="309920"/>
          </a:xfrm>
          <a:prstGeom prst="rect">
            <a:avLst/>
          </a:prstGeom>
          <a:noFill/>
          <a:ln/>
        </p:spPr>
        <p:txBody>
          <a:bodyPr wrap="none" lIns="0" tIns="0" rIns="0" bIns="0" rtlCol="0" anchor="t"/>
          <a:lstStyle/>
          <a:p>
            <a:pPr marL="0" indent="0" algn="l">
              <a:lnSpc>
                <a:spcPts val="2400"/>
              </a:lnSpc>
              <a:buNone/>
            </a:pPr>
            <a:r>
              <a:rPr lang="en-US" sz="1950" dirty="0">
                <a:solidFill>
                  <a:srgbClr val="161613"/>
                </a:solidFill>
                <a:latin typeface="DM Sans Medium" pitchFamily="34" charset="0"/>
                <a:ea typeface="DM Sans Medium" pitchFamily="34" charset="-122"/>
                <a:cs typeface="DM Sans Medium" pitchFamily="34" charset="-120"/>
              </a:rPr>
              <a:t>Text Summarization</a:t>
            </a:r>
            <a:endParaRPr lang="en-US" sz="1950" dirty="0"/>
          </a:p>
        </p:txBody>
      </p:sp>
      <p:sp>
        <p:nvSpPr>
          <p:cNvPr id="13" name="Text 7"/>
          <p:cNvSpPr/>
          <p:nvPr/>
        </p:nvSpPr>
        <p:spPr>
          <a:xfrm>
            <a:off x="6180773" y="6264473"/>
            <a:ext cx="3728799" cy="951905"/>
          </a:xfrm>
          <a:prstGeom prst="rect">
            <a:avLst/>
          </a:prstGeom>
          <a:noFill/>
          <a:ln/>
        </p:spPr>
        <p:txBody>
          <a:bodyPr wrap="square" lIns="0" tIns="0" rIns="0" bIns="0" rtlCol="0" anchor="t"/>
          <a:lstStyle/>
          <a:p>
            <a:pPr marL="0" indent="0" algn="l">
              <a:lnSpc>
                <a:spcPts val="2450"/>
              </a:lnSpc>
              <a:buNone/>
            </a:pPr>
            <a:r>
              <a:rPr lang="en-US" sz="1550" dirty="0">
                <a:solidFill>
                  <a:srgbClr val="161613"/>
                </a:solidFill>
                <a:latin typeface="Inter" pitchFamily="34" charset="0"/>
                <a:ea typeface="Inter" pitchFamily="34" charset="-122"/>
                <a:cs typeface="Inter" pitchFamily="34" charset="-120"/>
              </a:rPr>
              <a:t>Language models can automatically generate concise summaries of lengthy texts.</a:t>
            </a:r>
            <a:endParaRPr lang="en-US" sz="1550" dirty="0"/>
          </a:p>
        </p:txBody>
      </p:sp>
      <p:pic>
        <p:nvPicPr>
          <p:cNvPr id="14" name="Image 4" descr="preencoded.png"/>
          <p:cNvPicPr>
            <a:picLocks noChangeAspect="1"/>
          </p:cNvPicPr>
          <p:nvPr/>
        </p:nvPicPr>
        <p:blipFill>
          <a:blip r:embed="rId7"/>
          <a:stretch>
            <a:fillRect/>
          </a:stretch>
        </p:blipFill>
        <p:spPr>
          <a:xfrm>
            <a:off x="10207109" y="5141357"/>
            <a:ext cx="495895" cy="495895"/>
          </a:xfrm>
          <a:prstGeom prst="rect">
            <a:avLst/>
          </a:prstGeom>
        </p:spPr>
      </p:pic>
      <p:sp>
        <p:nvSpPr>
          <p:cNvPr id="15" name="Text 8"/>
          <p:cNvSpPr/>
          <p:nvPr/>
        </p:nvSpPr>
        <p:spPr>
          <a:xfrm>
            <a:off x="10207109" y="5835610"/>
            <a:ext cx="2479953" cy="309920"/>
          </a:xfrm>
          <a:prstGeom prst="rect">
            <a:avLst/>
          </a:prstGeom>
          <a:noFill/>
          <a:ln/>
        </p:spPr>
        <p:txBody>
          <a:bodyPr wrap="none" lIns="0" tIns="0" rIns="0" bIns="0" rtlCol="0" anchor="t"/>
          <a:lstStyle/>
          <a:p>
            <a:pPr marL="0" indent="0" algn="l">
              <a:lnSpc>
                <a:spcPts val="2400"/>
              </a:lnSpc>
              <a:buNone/>
            </a:pPr>
            <a:r>
              <a:rPr lang="en-US" sz="1950" dirty="0">
                <a:solidFill>
                  <a:srgbClr val="161613"/>
                </a:solidFill>
                <a:latin typeface="DM Sans Medium" pitchFamily="34" charset="0"/>
                <a:ea typeface="DM Sans Medium" pitchFamily="34" charset="-122"/>
                <a:cs typeface="DM Sans Medium" pitchFamily="34" charset="-120"/>
              </a:rPr>
              <a:t>Code Generation</a:t>
            </a:r>
            <a:endParaRPr lang="en-US" sz="1950" dirty="0"/>
          </a:p>
        </p:txBody>
      </p:sp>
      <p:sp>
        <p:nvSpPr>
          <p:cNvPr id="16" name="Text 9"/>
          <p:cNvSpPr/>
          <p:nvPr/>
        </p:nvSpPr>
        <p:spPr>
          <a:xfrm>
            <a:off x="10207109" y="6264473"/>
            <a:ext cx="3728918" cy="951905"/>
          </a:xfrm>
          <a:prstGeom prst="rect">
            <a:avLst/>
          </a:prstGeom>
          <a:noFill/>
          <a:ln/>
        </p:spPr>
        <p:txBody>
          <a:bodyPr wrap="square" lIns="0" tIns="0" rIns="0" bIns="0" rtlCol="0" anchor="t"/>
          <a:lstStyle/>
          <a:p>
            <a:pPr marL="0" indent="0" algn="l">
              <a:lnSpc>
                <a:spcPts val="2450"/>
              </a:lnSpc>
              <a:buNone/>
            </a:pPr>
            <a:r>
              <a:rPr lang="en-US" sz="1550" dirty="0">
                <a:solidFill>
                  <a:srgbClr val="161613"/>
                </a:solidFill>
                <a:latin typeface="Inter" pitchFamily="34" charset="0"/>
                <a:ea typeface="Inter" pitchFamily="34" charset="-122"/>
                <a:cs typeface="Inter" pitchFamily="34" charset="-120"/>
              </a:rPr>
              <a:t>They're being used to assist in writing and debugging code, particularly in areas like natural language processing.</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1520" y="719495"/>
            <a:ext cx="7355205" cy="653177"/>
          </a:xfrm>
          <a:prstGeom prst="rect">
            <a:avLst/>
          </a:prstGeom>
          <a:noFill/>
          <a:ln/>
        </p:spPr>
        <p:txBody>
          <a:bodyPr wrap="none" lIns="0" tIns="0" rIns="0" bIns="0" rtlCol="0" anchor="t"/>
          <a:lstStyle/>
          <a:p>
            <a:pPr marL="0" indent="0">
              <a:lnSpc>
                <a:spcPts val="5100"/>
              </a:lnSpc>
              <a:buNone/>
            </a:pPr>
            <a:r>
              <a:rPr lang="en-US" sz="4100" dirty="0">
                <a:solidFill>
                  <a:srgbClr val="161613"/>
                </a:solidFill>
                <a:latin typeface="DM Sans Medium" pitchFamily="34" charset="0"/>
                <a:ea typeface="DM Sans Medium" pitchFamily="34" charset="-122"/>
                <a:cs typeface="DM Sans Medium" pitchFamily="34" charset="-120"/>
              </a:rPr>
              <a:t>Conclusion and Future Trends</a:t>
            </a:r>
            <a:endParaRPr lang="en-US" sz="4100" dirty="0"/>
          </a:p>
        </p:txBody>
      </p:sp>
      <p:sp>
        <p:nvSpPr>
          <p:cNvPr id="4" name="Text 1"/>
          <p:cNvSpPr/>
          <p:nvPr/>
        </p:nvSpPr>
        <p:spPr>
          <a:xfrm>
            <a:off x="731520" y="1686163"/>
            <a:ext cx="7680960" cy="668893"/>
          </a:xfrm>
          <a:prstGeom prst="rect">
            <a:avLst/>
          </a:prstGeom>
          <a:noFill/>
          <a:ln/>
        </p:spPr>
        <p:txBody>
          <a:bodyPr wrap="square" lIns="0" tIns="0" rIns="0" bIns="0" rtlCol="0" anchor="t"/>
          <a:lstStyle/>
          <a:p>
            <a:pPr marL="0" indent="0">
              <a:lnSpc>
                <a:spcPts val="2600"/>
              </a:lnSpc>
              <a:buNone/>
            </a:pPr>
            <a:r>
              <a:rPr lang="en-US" sz="1600" dirty="0">
                <a:solidFill>
                  <a:srgbClr val="161613"/>
                </a:solidFill>
                <a:latin typeface="Inter" pitchFamily="34" charset="0"/>
                <a:ea typeface="Inter" pitchFamily="34" charset="-122"/>
                <a:cs typeface="Inter" pitchFamily="34" charset="-120"/>
              </a:rPr>
              <a:t>Language models have revolutionized natural language processing, and their capabilities continue to evolve.</a:t>
            </a:r>
            <a:endParaRPr lang="en-US" sz="1600" dirty="0"/>
          </a:p>
        </p:txBody>
      </p:sp>
      <p:sp>
        <p:nvSpPr>
          <p:cNvPr id="5" name="Shape 2"/>
          <p:cNvSpPr/>
          <p:nvPr/>
        </p:nvSpPr>
        <p:spPr>
          <a:xfrm>
            <a:off x="731520" y="2825353"/>
            <a:ext cx="470297" cy="470297"/>
          </a:xfrm>
          <a:prstGeom prst="roundRect">
            <a:avLst>
              <a:gd name="adj" fmla="val 6667"/>
            </a:avLst>
          </a:prstGeom>
          <a:solidFill>
            <a:srgbClr val="EDEBE3"/>
          </a:solidFill>
          <a:ln/>
        </p:spPr>
        <p:txBody>
          <a:bodyPr/>
          <a:lstStyle/>
          <a:p>
            <a:endParaRPr lang="en-US"/>
          </a:p>
        </p:txBody>
      </p:sp>
      <p:sp>
        <p:nvSpPr>
          <p:cNvPr id="6" name="Text 3"/>
          <p:cNvSpPr/>
          <p:nvPr/>
        </p:nvSpPr>
        <p:spPr>
          <a:xfrm>
            <a:off x="915233" y="2903696"/>
            <a:ext cx="102870" cy="313611"/>
          </a:xfrm>
          <a:prstGeom prst="rect">
            <a:avLst/>
          </a:prstGeom>
          <a:noFill/>
          <a:ln/>
        </p:spPr>
        <p:txBody>
          <a:bodyPr wrap="none" lIns="0" tIns="0" rIns="0" bIns="0" rtlCol="0" anchor="t"/>
          <a:lstStyle/>
          <a:p>
            <a:pPr marL="0" indent="0" algn="ctr">
              <a:lnSpc>
                <a:spcPts val="2450"/>
              </a:lnSpc>
              <a:buNone/>
            </a:pPr>
            <a:r>
              <a:rPr lang="en-US" sz="2450" dirty="0">
                <a:solidFill>
                  <a:srgbClr val="161613"/>
                </a:solidFill>
                <a:latin typeface="DM Sans Medium" pitchFamily="34" charset="0"/>
                <a:ea typeface="DM Sans Medium" pitchFamily="34" charset="-122"/>
                <a:cs typeface="DM Sans Medium" pitchFamily="34" charset="-120"/>
              </a:rPr>
              <a:t>1</a:t>
            </a:r>
            <a:endParaRPr lang="en-US" sz="2450" dirty="0"/>
          </a:p>
        </p:txBody>
      </p:sp>
      <p:sp>
        <p:nvSpPr>
          <p:cNvPr id="7" name="Text 4"/>
          <p:cNvSpPr/>
          <p:nvPr/>
        </p:nvSpPr>
        <p:spPr>
          <a:xfrm>
            <a:off x="1410772" y="2825353"/>
            <a:ext cx="2612946" cy="326588"/>
          </a:xfrm>
          <a:prstGeom prst="rect">
            <a:avLst/>
          </a:prstGeom>
          <a:noFill/>
          <a:ln/>
        </p:spPr>
        <p:txBody>
          <a:bodyPr wrap="none" lIns="0" tIns="0" rIns="0" bIns="0" rtlCol="0" anchor="t"/>
          <a:lstStyle/>
          <a:p>
            <a:pPr marL="0" indent="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Multimodality</a:t>
            </a:r>
            <a:endParaRPr lang="en-US" sz="2050" dirty="0"/>
          </a:p>
        </p:txBody>
      </p:sp>
      <p:sp>
        <p:nvSpPr>
          <p:cNvPr id="8" name="Text 5"/>
          <p:cNvSpPr/>
          <p:nvPr/>
        </p:nvSpPr>
        <p:spPr>
          <a:xfrm>
            <a:off x="1410772" y="3277314"/>
            <a:ext cx="3056811" cy="1672233"/>
          </a:xfrm>
          <a:prstGeom prst="rect">
            <a:avLst/>
          </a:prstGeom>
          <a:noFill/>
          <a:ln/>
        </p:spPr>
        <p:txBody>
          <a:bodyPr wrap="square" lIns="0" tIns="0" rIns="0" bIns="0" rtlCol="0" anchor="t"/>
          <a:lstStyle/>
          <a:p>
            <a:pPr marL="0" indent="0">
              <a:lnSpc>
                <a:spcPts val="2600"/>
              </a:lnSpc>
              <a:buNone/>
            </a:pPr>
            <a:r>
              <a:rPr lang="en-US" sz="1600" dirty="0">
                <a:solidFill>
                  <a:srgbClr val="161613"/>
                </a:solidFill>
                <a:latin typeface="Inter" pitchFamily="34" charset="0"/>
                <a:ea typeface="Inter" pitchFamily="34" charset="-122"/>
                <a:cs typeface="Inter" pitchFamily="34" charset="-120"/>
              </a:rPr>
              <a:t>Integrating language models with other modalities, such as images and audio, will lead to more sophisticated and human-like AI systems.</a:t>
            </a:r>
            <a:endParaRPr lang="en-US" sz="1600" dirty="0"/>
          </a:p>
        </p:txBody>
      </p:sp>
      <p:sp>
        <p:nvSpPr>
          <p:cNvPr id="9" name="Shape 6"/>
          <p:cNvSpPr/>
          <p:nvPr/>
        </p:nvSpPr>
        <p:spPr>
          <a:xfrm>
            <a:off x="4676537" y="2825353"/>
            <a:ext cx="470297" cy="470297"/>
          </a:xfrm>
          <a:prstGeom prst="roundRect">
            <a:avLst>
              <a:gd name="adj" fmla="val 6667"/>
            </a:avLst>
          </a:prstGeom>
          <a:solidFill>
            <a:srgbClr val="EDEBE3"/>
          </a:solidFill>
          <a:ln/>
        </p:spPr>
        <p:txBody>
          <a:bodyPr/>
          <a:lstStyle/>
          <a:p>
            <a:endParaRPr lang="en-US"/>
          </a:p>
        </p:txBody>
      </p:sp>
      <p:sp>
        <p:nvSpPr>
          <p:cNvPr id="10" name="Text 7"/>
          <p:cNvSpPr/>
          <p:nvPr/>
        </p:nvSpPr>
        <p:spPr>
          <a:xfrm>
            <a:off x="4821198" y="2903696"/>
            <a:ext cx="180856" cy="313611"/>
          </a:xfrm>
          <a:prstGeom prst="rect">
            <a:avLst/>
          </a:prstGeom>
          <a:noFill/>
          <a:ln/>
        </p:spPr>
        <p:txBody>
          <a:bodyPr wrap="none" lIns="0" tIns="0" rIns="0" bIns="0" rtlCol="0" anchor="t"/>
          <a:lstStyle/>
          <a:p>
            <a:pPr marL="0" indent="0" algn="ctr">
              <a:lnSpc>
                <a:spcPts val="2450"/>
              </a:lnSpc>
              <a:buNone/>
            </a:pPr>
            <a:r>
              <a:rPr lang="en-US" sz="2450" dirty="0">
                <a:solidFill>
                  <a:srgbClr val="161613"/>
                </a:solidFill>
                <a:latin typeface="DM Sans Medium" pitchFamily="34" charset="0"/>
                <a:ea typeface="DM Sans Medium" pitchFamily="34" charset="-122"/>
                <a:cs typeface="DM Sans Medium" pitchFamily="34" charset="-120"/>
              </a:rPr>
              <a:t>2</a:t>
            </a:r>
            <a:endParaRPr lang="en-US" sz="2450" dirty="0"/>
          </a:p>
        </p:txBody>
      </p:sp>
      <p:sp>
        <p:nvSpPr>
          <p:cNvPr id="11" name="Text 8"/>
          <p:cNvSpPr/>
          <p:nvPr/>
        </p:nvSpPr>
        <p:spPr>
          <a:xfrm>
            <a:off x="5355788" y="2825353"/>
            <a:ext cx="3056811" cy="653177"/>
          </a:xfrm>
          <a:prstGeom prst="rect">
            <a:avLst/>
          </a:prstGeom>
          <a:noFill/>
          <a:ln/>
        </p:spPr>
        <p:txBody>
          <a:bodyPr wrap="square" lIns="0" tIns="0" rIns="0" bIns="0" rtlCol="0" anchor="t"/>
          <a:lstStyle/>
          <a:p>
            <a:pPr marL="0" indent="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Personalized Experiences</a:t>
            </a:r>
            <a:endParaRPr lang="en-US" sz="2050" dirty="0"/>
          </a:p>
        </p:txBody>
      </p:sp>
      <p:sp>
        <p:nvSpPr>
          <p:cNvPr id="12" name="Text 9"/>
          <p:cNvSpPr/>
          <p:nvPr/>
        </p:nvSpPr>
        <p:spPr>
          <a:xfrm>
            <a:off x="5355788" y="3603903"/>
            <a:ext cx="3056811" cy="2006679"/>
          </a:xfrm>
          <a:prstGeom prst="rect">
            <a:avLst/>
          </a:prstGeom>
          <a:noFill/>
          <a:ln/>
        </p:spPr>
        <p:txBody>
          <a:bodyPr wrap="square" lIns="0" tIns="0" rIns="0" bIns="0" rtlCol="0" anchor="t"/>
          <a:lstStyle/>
          <a:p>
            <a:pPr marL="0" indent="0">
              <a:lnSpc>
                <a:spcPts val="2600"/>
              </a:lnSpc>
              <a:buNone/>
            </a:pPr>
            <a:r>
              <a:rPr lang="en-US" sz="1600" dirty="0">
                <a:solidFill>
                  <a:srgbClr val="161613"/>
                </a:solidFill>
                <a:latin typeface="Inter" pitchFamily="34" charset="0"/>
                <a:ea typeface="Inter" pitchFamily="34" charset="-122"/>
                <a:cs typeface="Inter" pitchFamily="34" charset="-120"/>
              </a:rPr>
              <a:t>Language models will personalize user experiences, tailoring content and interactions based on individual preferences and needs.</a:t>
            </a:r>
            <a:endParaRPr lang="en-US" sz="1600" dirty="0"/>
          </a:p>
        </p:txBody>
      </p:sp>
      <p:sp>
        <p:nvSpPr>
          <p:cNvPr id="13" name="Shape 10"/>
          <p:cNvSpPr/>
          <p:nvPr/>
        </p:nvSpPr>
        <p:spPr>
          <a:xfrm>
            <a:off x="731520" y="6054685"/>
            <a:ext cx="470297" cy="470297"/>
          </a:xfrm>
          <a:prstGeom prst="roundRect">
            <a:avLst>
              <a:gd name="adj" fmla="val 6667"/>
            </a:avLst>
          </a:prstGeom>
          <a:solidFill>
            <a:srgbClr val="EDEBE3"/>
          </a:solidFill>
          <a:ln/>
        </p:spPr>
        <p:txBody>
          <a:bodyPr/>
          <a:lstStyle/>
          <a:p>
            <a:endParaRPr lang="en-US"/>
          </a:p>
        </p:txBody>
      </p:sp>
      <p:sp>
        <p:nvSpPr>
          <p:cNvPr id="14" name="Text 11"/>
          <p:cNvSpPr/>
          <p:nvPr/>
        </p:nvSpPr>
        <p:spPr>
          <a:xfrm>
            <a:off x="873562" y="6133028"/>
            <a:ext cx="186214" cy="313611"/>
          </a:xfrm>
          <a:prstGeom prst="rect">
            <a:avLst/>
          </a:prstGeom>
          <a:noFill/>
          <a:ln/>
        </p:spPr>
        <p:txBody>
          <a:bodyPr wrap="none" lIns="0" tIns="0" rIns="0" bIns="0" rtlCol="0" anchor="t"/>
          <a:lstStyle/>
          <a:p>
            <a:pPr marL="0" indent="0" algn="ctr">
              <a:lnSpc>
                <a:spcPts val="2450"/>
              </a:lnSpc>
              <a:buNone/>
            </a:pPr>
            <a:r>
              <a:rPr lang="en-US" sz="2450" dirty="0">
                <a:solidFill>
                  <a:srgbClr val="161613"/>
                </a:solidFill>
                <a:latin typeface="DM Sans Medium" pitchFamily="34" charset="0"/>
                <a:ea typeface="DM Sans Medium" pitchFamily="34" charset="-122"/>
                <a:cs typeface="DM Sans Medium" pitchFamily="34" charset="-120"/>
              </a:rPr>
              <a:t>3</a:t>
            </a:r>
            <a:endParaRPr lang="en-US" sz="2450" dirty="0"/>
          </a:p>
        </p:txBody>
      </p:sp>
      <p:sp>
        <p:nvSpPr>
          <p:cNvPr id="15" name="Text 12"/>
          <p:cNvSpPr/>
          <p:nvPr/>
        </p:nvSpPr>
        <p:spPr>
          <a:xfrm>
            <a:off x="1410772" y="6054685"/>
            <a:ext cx="2772370" cy="326588"/>
          </a:xfrm>
          <a:prstGeom prst="rect">
            <a:avLst/>
          </a:prstGeom>
          <a:noFill/>
          <a:ln/>
        </p:spPr>
        <p:txBody>
          <a:bodyPr wrap="none" lIns="0" tIns="0" rIns="0" bIns="0" rtlCol="0" anchor="t"/>
          <a:lstStyle/>
          <a:p>
            <a:pPr marL="0" indent="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Ethical Considerations</a:t>
            </a:r>
            <a:endParaRPr lang="en-US" sz="2050" dirty="0"/>
          </a:p>
        </p:txBody>
      </p:sp>
      <p:sp>
        <p:nvSpPr>
          <p:cNvPr id="16" name="Text 13"/>
          <p:cNvSpPr/>
          <p:nvPr/>
        </p:nvSpPr>
        <p:spPr>
          <a:xfrm>
            <a:off x="1410772" y="6506647"/>
            <a:ext cx="7001708" cy="1003340"/>
          </a:xfrm>
          <a:prstGeom prst="rect">
            <a:avLst/>
          </a:prstGeom>
          <a:noFill/>
          <a:ln/>
        </p:spPr>
        <p:txBody>
          <a:bodyPr wrap="square" lIns="0" tIns="0" rIns="0" bIns="0" rtlCol="0" anchor="t"/>
          <a:lstStyle/>
          <a:p>
            <a:pPr marL="0" indent="0">
              <a:lnSpc>
                <a:spcPts val="2600"/>
              </a:lnSpc>
              <a:buNone/>
            </a:pPr>
            <a:r>
              <a:rPr lang="en-US" sz="1600" dirty="0">
                <a:solidFill>
                  <a:srgbClr val="161613"/>
                </a:solidFill>
                <a:latin typeface="Inter" pitchFamily="34" charset="0"/>
                <a:ea typeface="Inter" pitchFamily="34" charset="-122"/>
                <a:cs typeface="Inter" pitchFamily="34" charset="-120"/>
              </a:rPr>
              <a:t>As language models become increasingly powerful, ethical considerations regarding bias, fairness, and responsible use will become paramount.</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1B1B27"/>
                </a:solidFill>
                <a:latin typeface="Raleway" pitchFamily="34" charset="0"/>
                <a:ea typeface="Raleway" pitchFamily="34" charset="-122"/>
                <a:cs typeface="Raleway" pitchFamily="34" charset="-120"/>
              </a:rPr>
              <a:t>Recurrent Neural Networks (RNNs)</a:t>
            </a:r>
            <a:endParaRPr lang="en-US" sz="6150" dirty="0"/>
          </a:p>
        </p:txBody>
      </p:sp>
      <p:sp>
        <p:nvSpPr>
          <p:cNvPr id="4" name="Text 1"/>
          <p:cNvSpPr/>
          <p:nvPr/>
        </p:nvSpPr>
        <p:spPr>
          <a:xfrm>
            <a:off x="7937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Recurrent Neural Networks (RNNs) are a type of artificial neural network specifically designed to process sequential data, such as text, audio, or time series data.</a:t>
            </a:r>
            <a:endParaRPr lang="en-US" sz="1750" dirty="0"/>
          </a:p>
        </p:txBody>
      </p:sp>
      <p:sp>
        <p:nvSpPr>
          <p:cNvPr id="5" name="Shape 2"/>
          <p:cNvSpPr/>
          <p:nvPr/>
        </p:nvSpPr>
        <p:spPr>
          <a:xfrm>
            <a:off x="793790" y="5753457"/>
            <a:ext cx="362903" cy="362903"/>
          </a:xfrm>
          <a:prstGeom prst="roundRect">
            <a:avLst>
              <a:gd name="adj" fmla="val 25194296"/>
            </a:avLst>
          </a:prstGeom>
          <a:solidFill>
            <a:srgbClr val="0C8305"/>
          </a:solidFill>
          <a:ln w="7620">
            <a:solidFill>
              <a:srgbClr val="FFFFFF"/>
            </a:solidFill>
            <a:prstDash val="solid"/>
          </a:ln>
        </p:spPr>
        <p:txBody>
          <a:bodyPr/>
          <a:lstStyle/>
          <a:p>
            <a:endParaRPr lang="en-US"/>
          </a:p>
        </p:txBody>
      </p:sp>
      <p:sp>
        <p:nvSpPr>
          <p:cNvPr id="6" name="Text 3"/>
          <p:cNvSpPr/>
          <p:nvPr/>
        </p:nvSpPr>
        <p:spPr>
          <a:xfrm>
            <a:off x="908685" y="5886093"/>
            <a:ext cx="13299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DN</a:t>
            </a:r>
            <a:endParaRPr lang="en-US" sz="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0813"/>
          </a:xfrm>
          <a:prstGeom prst="rect">
            <a:avLst/>
          </a:prstGeom>
        </p:spPr>
      </p:pic>
      <p:sp>
        <p:nvSpPr>
          <p:cNvPr id="3" name="Text 0"/>
          <p:cNvSpPr/>
          <p:nvPr/>
        </p:nvSpPr>
        <p:spPr>
          <a:xfrm>
            <a:off x="753427" y="3282791"/>
            <a:ext cx="10159365" cy="672703"/>
          </a:xfrm>
          <a:prstGeom prst="rect">
            <a:avLst/>
          </a:prstGeom>
          <a:noFill/>
          <a:ln/>
        </p:spPr>
        <p:txBody>
          <a:bodyPr wrap="none" lIns="0" tIns="0" rIns="0" bIns="0" rtlCol="0" anchor="t"/>
          <a:lstStyle/>
          <a:p>
            <a:pPr marL="0" indent="0">
              <a:lnSpc>
                <a:spcPts val="5250"/>
              </a:lnSpc>
              <a:buNone/>
            </a:pPr>
            <a:r>
              <a:rPr lang="en-US" sz="4200" dirty="0">
                <a:solidFill>
                  <a:srgbClr val="1B1B27"/>
                </a:solidFill>
                <a:latin typeface="Raleway" pitchFamily="34" charset="0"/>
                <a:ea typeface="Raleway" pitchFamily="34" charset="-122"/>
                <a:cs typeface="Raleway" pitchFamily="34" charset="-120"/>
              </a:rPr>
              <a:t>Sequential Data and Sequence Modeling</a:t>
            </a:r>
            <a:endParaRPr lang="en-US" sz="4200" dirty="0"/>
          </a:p>
        </p:txBody>
      </p:sp>
      <p:sp>
        <p:nvSpPr>
          <p:cNvPr id="4" name="Text 1"/>
          <p:cNvSpPr/>
          <p:nvPr/>
        </p:nvSpPr>
        <p:spPr>
          <a:xfrm>
            <a:off x="753427" y="4278392"/>
            <a:ext cx="13123545" cy="688658"/>
          </a:xfrm>
          <a:prstGeom prst="rect">
            <a:avLst/>
          </a:prstGeom>
          <a:noFill/>
          <a:ln/>
        </p:spPr>
        <p:txBody>
          <a:bodyPr wrap="square" lIns="0" tIns="0" rIns="0" bIns="0" rtlCol="0" anchor="t"/>
          <a:lstStyle/>
          <a:p>
            <a:pPr marL="0" indent="0">
              <a:lnSpc>
                <a:spcPts val="2700"/>
              </a:lnSpc>
              <a:buNone/>
            </a:pPr>
            <a:r>
              <a:rPr lang="en-US" sz="1650" dirty="0">
                <a:solidFill>
                  <a:srgbClr val="3C3939"/>
                </a:solidFill>
                <a:latin typeface="Roboto" pitchFamily="34" charset="0"/>
                <a:ea typeface="Roboto" pitchFamily="34" charset="-122"/>
                <a:cs typeface="Roboto" pitchFamily="34" charset="-120"/>
              </a:rPr>
              <a:t>Sequence modeling is a crucial aspect of artificial intelligence, allowing machines to understand and predict patterns within sequences of data.</a:t>
            </a:r>
            <a:endParaRPr lang="en-US" sz="1650" dirty="0"/>
          </a:p>
        </p:txBody>
      </p:sp>
      <p:sp>
        <p:nvSpPr>
          <p:cNvPr id="5" name="Shape 2"/>
          <p:cNvSpPr/>
          <p:nvPr/>
        </p:nvSpPr>
        <p:spPr>
          <a:xfrm>
            <a:off x="753427" y="5451396"/>
            <a:ext cx="484346" cy="484346"/>
          </a:xfrm>
          <a:prstGeom prst="roundRect">
            <a:avLst>
              <a:gd name="adj" fmla="val 18667"/>
            </a:avLst>
          </a:prstGeom>
          <a:solidFill>
            <a:srgbClr val="E1E1EA"/>
          </a:solidFill>
          <a:ln w="7620">
            <a:solidFill>
              <a:srgbClr val="C7C7D0"/>
            </a:solidFill>
            <a:prstDash val="solid"/>
          </a:ln>
        </p:spPr>
        <p:txBody>
          <a:bodyPr/>
          <a:lstStyle/>
          <a:p>
            <a:endParaRPr lang="en-US"/>
          </a:p>
        </p:txBody>
      </p:sp>
      <p:sp>
        <p:nvSpPr>
          <p:cNvPr id="6" name="Text 3"/>
          <p:cNvSpPr/>
          <p:nvPr/>
        </p:nvSpPr>
        <p:spPr>
          <a:xfrm>
            <a:off x="926425" y="5532120"/>
            <a:ext cx="138232" cy="322898"/>
          </a:xfrm>
          <a:prstGeom prst="rect">
            <a:avLst/>
          </a:prstGeom>
          <a:noFill/>
          <a:ln/>
        </p:spPr>
        <p:txBody>
          <a:bodyPr wrap="none" lIns="0" tIns="0" rIns="0" bIns="0" rtlCol="0" anchor="t"/>
          <a:lstStyle/>
          <a:p>
            <a:pPr marL="0" indent="0" algn="ctr">
              <a:lnSpc>
                <a:spcPts val="2500"/>
              </a:lnSpc>
              <a:buNone/>
            </a:pPr>
            <a:r>
              <a:rPr lang="en-US" sz="2500" dirty="0">
                <a:solidFill>
                  <a:srgbClr val="3C3939"/>
                </a:solidFill>
                <a:latin typeface="Raleway" pitchFamily="34" charset="0"/>
                <a:ea typeface="Raleway" pitchFamily="34" charset="-122"/>
                <a:cs typeface="Raleway" pitchFamily="34" charset="-120"/>
              </a:rPr>
              <a:t>1</a:t>
            </a:r>
            <a:endParaRPr lang="en-US" sz="2500" dirty="0"/>
          </a:p>
        </p:txBody>
      </p:sp>
      <p:sp>
        <p:nvSpPr>
          <p:cNvPr id="7" name="Text 4"/>
          <p:cNvSpPr/>
          <p:nvPr/>
        </p:nvSpPr>
        <p:spPr>
          <a:xfrm>
            <a:off x="1453039" y="5451396"/>
            <a:ext cx="2690812" cy="336352"/>
          </a:xfrm>
          <a:prstGeom prst="rect">
            <a:avLst/>
          </a:prstGeom>
          <a:noFill/>
          <a:ln/>
        </p:spPr>
        <p:txBody>
          <a:bodyPr wrap="none" lIns="0" tIns="0" rIns="0" bIns="0" rtlCol="0" anchor="t"/>
          <a:lstStyle/>
          <a:p>
            <a:pPr marL="0" indent="0">
              <a:lnSpc>
                <a:spcPts val="2600"/>
              </a:lnSpc>
              <a:buNone/>
            </a:pPr>
            <a:r>
              <a:rPr lang="en-US" sz="2100" dirty="0">
                <a:solidFill>
                  <a:srgbClr val="3C3939"/>
                </a:solidFill>
                <a:latin typeface="Raleway" pitchFamily="34" charset="0"/>
                <a:ea typeface="Raleway" pitchFamily="34" charset="-122"/>
                <a:cs typeface="Raleway" pitchFamily="34" charset="-120"/>
              </a:rPr>
              <a:t>Text Sequences</a:t>
            </a:r>
            <a:endParaRPr lang="en-US" sz="2100" dirty="0"/>
          </a:p>
        </p:txBody>
      </p:sp>
      <p:sp>
        <p:nvSpPr>
          <p:cNvPr id="8" name="Text 5"/>
          <p:cNvSpPr/>
          <p:nvPr/>
        </p:nvSpPr>
        <p:spPr>
          <a:xfrm>
            <a:off x="1453039" y="5916811"/>
            <a:ext cx="3531394" cy="1721644"/>
          </a:xfrm>
          <a:prstGeom prst="rect">
            <a:avLst/>
          </a:prstGeom>
          <a:noFill/>
          <a:ln/>
        </p:spPr>
        <p:txBody>
          <a:bodyPr wrap="square" lIns="0" tIns="0" rIns="0" bIns="0" rtlCol="0" anchor="t"/>
          <a:lstStyle/>
          <a:p>
            <a:pPr marL="0" indent="0">
              <a:lnSpc>
                <a:spcPts val="2700"/>
              </a:lnSpc>
              <a:buNone/>
            </a:pPr>
            <a:r>
              <a:rPr lang="en-US" sz="1650" dirty="0">
                <a:solidFill>
                  <a:srgbClr val="3C3939"/>
                </a:solidFill>
                <a:latin typeface="Roboto" pitchFamily="34" charset="0"/>
                <a:ea typeface="Roboto" pitchFamily="34" charset="-122"/>
                <a:cs typeface="Roboto" pitchFamily="34" charset="-120"/>
              </a:rPr>
              <a:t>RNNs can learn the relationships between words in a sentence or document, enabling tasks like language translation and text generation.</a:t>
            </a:r>
            <a:endParaRPr lang="en-US" sz="1650" dirty="0"/>
          </a:p>
        </p:txBody>
      </p:sp>
      <p:sp>
        <p:nvSpPr>
          <p:cNvPr id="9" name="Shape 6"/>
          <p:cNvSpPr/>
          <p:nvPr/>
        </p:nvSpPr>
        <p:spPr>
          <a:xfrm>
            <a:off x="5199698" y="5451396"/>
            <a:ext cx="484346" cy="484346"/>
          </a:xfrm>
          <a:prstGeom prst="roundRect">
            <a:avLst>
              <a:gd name="adj" fmla="val 18667"/>
            </a:avLst>
          </a:prstGeom>
          <a:solidFill>
            <a:srgbClr val="E1E1EA"/>
          </a:solidFill>
          <a:ln w="7620">
            <a:solidFill>
              <a:srgbClr val="C7C7D0"/>
            </a:solidFill>
            <a:prstDash val="solid"/>
          </a:ln>
        </p:spPr>
        <p:txBody>
          <a:bodyPr/>
          <a:lstStyle/>
          <a:p>
            <a:endParaRPr lang="en-US"/>
          </a:p>
        </p:txBody>
      </p:sp>
      <p:sp>
        <p:nvSpPr>
          <p:cNvPr id="10" name="Text 7"/>
          <p:cNvSpPr/>
          <p:nvPr/>
        </p:nvSpPr>
        <p:spPr>
          <a:xfrm>
            <a:off x="5357693" y="5532120"/>
            <a:ext cx="168235" cy="322898"/>
          </a:xfrm>
          <a:prstGeom prst="rect">
            <a:avLst/>
          </a:prstGeom>
          <a:noFill/>
          <a:ln/>
        </p:spPr>
        <p:txBody>
          <a:bodyPr wrap="none" lIns="0" tIns="0" rIns="0" bIns="0" rtlCol="0" anchor="t"/>
          <a:lstStyle/>
          <a:p>
            <a:pPr marL="0" indent="0" algn="ctr">
              <a:lnSpc>
                <a:spcPts val="2500"/>
              </a:lnSpc>
              <a:buNone/>
            </a:pPr>
            <a:r>
              <a:rPr lang="en-US" sz="2500" dirty="0">
                <a:solidFill>
                  <a:srgbClr val="3C3939"/>
                </a:solidFill>
                <a:latin typeface="Raleway" pitchFamily="34" charset="0"/>
                <a:ea typeface="Raleway" pitchFamily="34" charset="-122"/>
                <a:cs typeface="Raleway" pitchFamily="34" charset="-120"/>
              </a:rPr>
              <a:t>2</a:t>
            </a:r>
            <a:endParaRPr lang="en-US" sz="2500" dirty="0"/>
          </a:p>
        </p:txBody>
      </p:sp>
      <p:sp>
        <p:nvSpPr>
          <p:cNvPr id="11" name="Text 8"/>
          <p:cNvSpPr/>
          <p:nvPr/>
        </p:nvSpPr>
        <p:spPr>
          <a:xfrm>
            <a:off x="5899309" y="5451396"/>
            <a:ext cx="2690812" cy="336352"/>
          </a:xfrm>
          <a:prstGeom prst="rect">
            <a:avLst/>
          </a:prstGeom>
          <a:noFill/>
          <a:ln/>
        </p:spPr>
        <p:txBody>
          <a:bodyPr wrap="none" lIns="0" tIns="0" rIns="0" bIns="0" rtlCol="0" anchor="t"/>
          <a:lstStyle/>
          <a:p>
            <a:pPr marL="0" indent="0">
              <a:lnSpc>
                <a:spcPts val="2600"/>
              </a:lnSpc>
              <a:buNone/>
            </a:pPr>
            <a:r>
              <a:rPr lang="en-US" sz="2100" dirty="0">
                <a:solidFill>
                  <a:srgbClr val="3C3939"/>
                </a:solidFill>
                <a:latin typeface="Raleway" pitchFamily="34" charset="0"/>
                <a:ea typeface="Raleway" pitchFamily="34" charset="-122"/>
                <a:cs typeface="Raleway" pitchFamily="34" charset="-120"/>
              </a:rPr>
              <a:t>Audio Sequences</a:t>
            </a:r>
            <a:endParaRPr lang="en-US" sz="2100" dirty="0"/>
          </a:p>
        </p:txBody>
      </p:sp>
      <p:sp>
        <p:nvSpPr>
          <p:cNvPr id="12" name="Text 9"/>
          <p:cNvSpPr/>
          <p:nvPr/>
        </p:nvSpPr>
        <p:spPr>
          <a:xfrm>
            <a:off x="5899309" y="5916811"/>
            <a:ext cx="3531394" cy="1377315"/>
          </a:xfrm>
          <a:prstGeom prst="rect">
            <a:avLst/>
          </a:prstGeom>
          <a:noFill/>
          <a:ln/>
        </p:spPr>
        <p:txBody>
          <a:bodyPr wrap="square" lIns="0" tIns="0" rIns="0" bIns="0" rtlCol="0" anchor="t"/>
          <a:lstStyle/>
          <a:p>
            <a:pPr marL="0" indent="0">
              <a:lnSpc>
                <a:spcPts val="2700"/>
              </a:lnSpc>
              <a:buNone/>
            </a:pPr>
            <a:r>
              <a:rPr lang="en-US" sz="1650" dirty="0">
                <a:solidFill>
                  <a:srgbClr val="3C3939"/>
                </a:solidFill>
                <a:latin typeface="Roboto" pitchFamily="34" charset="0"/>
                <a:ea typeface="Roboto" pitchFamily="34" charset="-122"/>
                <a:cs typeface="Roboto" pitchFamily="34" charset="-120"/>
              </a:rPr>
              <a:t>RNNs excel at processing speech and audio data, making them valuable for tasks like speech recognition and music generation.</a:t>
            </a:r>
            <a:endParaRPr lang="en-US" sz="1650" dirty="0"/>
          </a:p>
        </p:txBody>
      </p:sp>
      <p:sp>
        <p:nvSpPr>
          <p:cNvPr id="13" name="Shape 10"/>
          <p:cNvSpPr/>
          <p:nvPr/>
        </p:nvSpPr>
        <p:spPr>
          <a:xfrm>
            <a:off x="9645968" y="5451396"/>
            <a:ext cx="484346" cy="484346"/>
          </a:xfrm>
          <a:prstGeom prst="roundRect">
            <a:avLst>
              <a:gd name="adj" fmla="val 18667"/>
            </a:avLst>
          </a:prstGeom>
          <a:solidFill>
            <a:srgbClr val="E1E1EA"/>
          </a:solidFill>
          <a:ln w="7620">
            <a:solidFill>
              <a:srgbClr val="C7C7D0"/>
            </a:solidFill>
            <a:prstDash val="solid"/>
          </a:ln>
        </p:spPr>
        <p:txBody>
          <a:bodyPr/>
          <a:lstStyle/>
          <a:p>
            <a:endParaRPr lang="en-US"/>
          </a:p>
        </p:txBody>
      </p:sp>
      <p:sp>
        <p:nvSpPr>
          <p:cNvPr id="14" name="Text 11"/>
          <p:cNvSpPr/>
          <p:nvPr/>
        </p:nvSpPr>
        <p:spPr>
          <a:xfrm>
            <a:off x="9801939" y="5532120"/>
            <a:ext cx="172403" cy="322898"/>
          </a:xfrm>
          <a:prstGeom prst="rect">
            <a:avLst/>
          </a:prstGeom>
          <a:noFill/>
          <a:ln/>
        </p:spPr>
        <p:txBody>
          <a:bodyPr wrap="none" lIns="0" tIns="0" rIns="0" bIns="0" rtlCol="0" anchor="t"/>
          <a:lstStyle/>
          <a:p>
            <a:pPr marL="0" indent="0" algn="ctr">
              <a:lnSpc>
                <a:spcPts val="2500"/>
              </a:lnSpc>
              <a:buNone/>
            </a:pPr>
            <a:r>
              <a:rPr lang="en-US" sz="2500" dirty="0">
                <a:solidFill>
                  <a:srgbClr val="3C3939"/>
                </a:solidFill>
                <a:latin typeface="Raleway" pitchFamily="34" charset="0"/>
                <a:ea typeface="Raleway" pitchFamily="34" charset="-122"/>
                <a:cs typeface="Raleway" pitchFamily="34" charset="-120"/>
              </a:rPr>
              <a:t>3</a:t>
            </a:r>
            <a:endParaRPr lang="en-US" sz="2500" dirty="0"/>
          </a:p>
        </p:txBody>
      </p:sp>
      <p:sp>
        <p:nvSpPr>
          <p:cNvPr id="15" name="Text 12"/>
          <p:cNvSpPr/>
          <p:nvPr/>
        </p:nvSpPr>
        <p:spPr>
          <a:xfrm>
            <a:off x="10345579" y="5451396"/>
            <a:ext cx="2690812" cy="336352"/>
          </a:xfrm>
          <a:prstGeom prst="rect">
            <a:avLst/>
          </a:prstGeom>
          <a:noFill/>
          <a:ln/>
        </p:spPr>
        <p:txBody>
          <a:bodyPr wrap="none" lIns="0" tIns="0" rIns="0" bIns="0" rtlCol="0" anchor="t"/>
          <a:lstStyle/>
          <a:p>
            <a:pPr marL="0" indent="0">
              <a:lnSpc>
                <a:spcPts val="2600"/>
              </a:lnSpc>
              <a:buNone/>
            </a:pPr>
            <a:r>
              <a:rPr lang="en-US" sz="2100" dirty="0">
                <a:solidFill>
                  <a:srgbClr val="3C3939"/>
                </a:solidFill>
                <a:latin typeface="Raleway" pitchFamily="34" charset="0"/>
                <a:ea typeface="Raleway" pitchFamily="34" charset="-122"/>
                <a:cs typeface="Raleway" pitchFamily="34" charset="-120"/>
              </a:rPr>
              <a:t>Time Series Data</a:t>
            </a:r>
            <a:endParaRPr lang="en-US" sz="2100" dirty="0"/>
          </a:p>
        </p:txBody>
      </p:sp>
      <p:sp>
        <p:nvSpPr>
          <p:cNvPr id="16" name="Text 13"/>
          <p:cNvSpPr/>
          <p:nvPr/>
        </p:nvSpPr>
        <p:spPr>
          <a:xfrm>
            <a:off x="10345579" y="5916811"/>
            <a:ext cx="3531394" cy="1377315"/>
          </a:xfrm>
          <a:prstGeom prst="rect">
            <a:avLst/>
          </a:prstGeom>
          <a:noFill/>
          <a:ln/>
        </p:spPr>
        <p:txBody>
          <a:bodyPr wrap="square" lIns="0" tIns="0" rIns="0" bIns="0" rtlCol="0" anchor="t"/>
          <a:lstStyle/>
          <a:p>
            <a:pPr marL="0" indent="0">
              <a:lnSpc>
                <a:spcPts val="2700"/>
              </a:lnSpc>
              <a:buNone/>
            </a:pPr>
            <a:r>
              <a:rPr lang="en-US" sz="1650" dirty="0">
                <a:solidFill>
                  <a:srgbClr val="3C3939"/>
                </a:solidFill>
                <a:latin typeface="Roboto" pitchFamily="34" charset="0"/>
                <a:ea typeface="Roboto" pitchFamily="34" charset="-122"/>
                <a:cs typeface="Roboto" pitchFamily="34" charset="-120"/>
              </a:rPr>
              <a:t>RNNs can model trends and patterns in time series data, aiding in tasks like stock market prediction and weather forecasting.</a:t>
            </a:r>
            <a:endParaRPr lang="en-US" sz="16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2749"/>
            <a:ext cx="861810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The Concept of Memory in RNNs</a:t>
            </a:r>
            <a:endParaRPr lang="en-US" sz="4450" dirty="0"/>
          </a:p>
        </p:txBody>
      </p:sp>
      <p:sp>
        <p:nvSpPr>
          <p:cNvPr id="3" name="Text 1"/>
          <p:cNvSpPr/>
          <p:nvPr/>
        </p:nvSpPr>
        <p:spPr>
          <a:xfrm>
            <a:off x="793790" y="315515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Unlike traditional feedforward neural networks, RNNs possess an internal memory mechanism that allows them to learn and remember information from previous inputs in a sequence.</a:t>
            </a:r>
            <a:endParaRPr lang="en-US" sz="1750" dirty="0"/>
          </a:p>
        </p:txBody>
      </p:sp>
      <p:sp>
        <p:nvSpPr>
          <p:cNvPr id="4" name="Text 2"/>
          <p:cNvSpPr/>
          <p:nvPr/>
        </p:nvSpPr>
        <p:spPr>
          <a:xfrm>
            <a:off x="793790" y="436292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Short-Term Memory</a:t>
            </a:r>
            <a:endParaRPr lang="en-US" sz="2200" dirty="0"/>
          </a:p>
        </p:txBody>
      </p:sp>
      <p:sp>
        <p:nvSpPr>
          <p:cNvPr id="5" name="Text 3"/>
          <p:cNvSpPr/>
          <p:nvPr/>
        </p:nvSpPr>
        <p:spPr>
          <a:xfrm>
            <a:off x="793790" y="494407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RNNs store information about recent inputs, enabling them to capture dependencies between consecutive data points.</a:t>
            </a:r>
            <a:endParaRPr lang="en-US" sz="1750" dirty="0"/>
          </a:p>
        </p:txBody>
      </p:sp>
      <p:sp>
        <p:nvSpPr>
          <p:cNvPr id="6" name="Text 4"/>
          <p:cNvSpPr/>
          <p:nvPr/>
        </p:nvSpPr>
        <p:spPr>
          <a:xfrm>
            <a:off x="7599521" y="436292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Long-Term Memory</a:t>
            </a:r>
            <a:endParaRPr lang="en-US" sz="2200" dirty="0"/>
          </a:p>
        </p:txBody>
      </p:sp>
      <p:sp>
        <p:nvSpPr>
          <p:cNvPr id="7" name="Text 5"/>
          <p:cNvSpPr/>
          <p:nvPr/>
        </p:nvSpPr>
        <p:spPr>
          <a:xfrm>
            <a:off x="7599521" y="494407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RNNs can retain information over extended periods, making them capable of learning relationships between distant inputs in a sequence.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422" y="617101"/>
            <a:ext cx="7727156" cy="1264920"/>
          </a:xfrm>
          <a:prstGeom prst="rect">
            <a:avLst/>
          </a:prstGeom>
          <a:noFill/>
          <a:ln/>
        </p:spPr>
        <p:txBody>
          <a:bodyPr wrap="square" lIns="0" tIns="0" rIns="0" bIns="0" rtlCol="0" anchor="t"/>
          <a:lstStyle/>
          <a:p>
            <a:pPr marL="0" indent="0">
              <a:lnSpc>
                <a:spcPts val="4950"/>
              </a:lnSpc>
              <a:buNone/>
            </a:pPr>
            <a:r>
              <a:rPr lang="en-US" sz="3950" b="1" dirty="0">
                <a:solidFill>
                  <a:srgbClr val="101014"/>
                </a:solidFill>
                <a:latin typeface="Playfair Display Bold" pitchFamily="34" charset="0"/>
                <a:ea typeface="Playfair Display Bold" pitchFamily="34" charset="-122"/>
                <a:cs typeface="Playfair Display Bold" pitchFamily="34" charset="-120"/>
              </a:rPr>
              <a:t>Recurrent Neural Networks (RNNs)</a:t>
            </a:r>
            <a:endParaRPr lang="en-US" sz="3950" dirty="0"/>
          </a:p>
        </p:txBody>
      </p:sp>
      <p:sp>
        <p:nvSpPr>
          <p:cNvPr id="4" name="Text 1"/>
          <p:cNvSpPr/>
          <p:nvPr/>
        </p:nvSpPr>
        <p:spPr>
          <a:xfrm>
            <a:off x="708422" y="2185630"/>
            <a:ext cx="7727156" cy="647700"/>
          </a:xfrm>
          <a:prstGeom prst="rect">
            <a:avLst/>
          </a:prstGeom>
          <a:noFill/>
          <a:ln/>
        </p:spPr>
        <p:txBody>
          <a:bodyPr wrap="square" lIns="0" tIns="0" rIns="0" bIns="0" rtlCol="0" anchor="t"/>
          <a:lstStyle/>
          <a:p>
            <a:pPr marL="0" indent="0">
              <a:lnSpc>
                <a:spcPts val="2550"/>
              </a:lnSpc>
              <a:buNone/>
            </a:pPr>
            <a:r>
              <a:rPr lang="en-US" sz="1550" dirty="0">
                <a:solidFill>
                  <a:srgbClr val="39393C"/>
                </a:solidFill>
                <a:latin typeface="Open Sans" pitchFamily="34" charset="0"/>
                <a:ea typeface="Open Sans" pitchFamily="34" charset="-122"/>
                <a:cs typeface="Open Sans" pitchFamily="34" charset="-120"/>
              </a:rPr>
              <a:t>RNNs are a type of neural network specifically designed to handle sequential data.</a:t>
            </a:r>
            <a:endParaRPr lang="en-US" sz="1550" dirty="0"/>
          </a:p>
        </p:txBody>
      </p:sp>
      <p:sp>
        <p:nvSpPr>
          <p:cNvPr id="5" name="Shape 2"/>
          <p:cNvSpPr/>
          <p:nvPr/>
        </p:nvSpPr>
        <p:spPr>
          <a:xfrm>
            <a:off x="1000601" y="3060978"/>
            <a:ext cx="22860" cy="4551521"/>
          </a:xfrm>
          <a:prstGeom prst="roundRect">
            <a:avLst>
              <a:gd name="adj" fmla="val 132813"/>
            </a:avLst>
          </a:prstGeom>
          <a:solidFill>
            <a:srgbClr val="C6C6D2"/>
          </a:solidFill>
          <a:ln/>
        </p:spPr>
        <p:txBody>
          <a:bodyPr/>
          <a:lstStyle/>
          <a:p>
            <a:endParaRPr lang="en-US"/>
          </a:p>
        </p:txBody>
      </p:sp>
      <p:sp>
        <p:nvSpPr>
          <p:cNvPr id="6" name="Shape 3"/>
          <p:cNvSpPr/>
          <p:nvPr/>
        </p:nvSpPr>
        <p:spPr>
          <a:xfrm>
            <a:off x="1216878" y="3504843"/>
            <a:ext cx="708422" cy="22860"/>
          </a:xfrm>
          <a:prstGeom prst="roundRect">
            <a:avLst>
              <a:gd name="adj" fmla="val 132813"/>
            </a:avLst>
          </a:prstGeom>
          <a:solidFill>
            <a:srgbClr val="C6C6D2"/>
          </a:solidFill>
          <a:ln/>
        </p:spPr>
        <p:txBody>
          <a:bodyPr/>
          <a:lstStyle/>
          <a:p>
            <a:endParaRPr lang="en-US"/>
          </a:p>
        </p:txBody>
      </p:sp>
      <p:sp>
        <p:nvSpPr>
          <p:cNvPr id="7" name="Shape 4"/>
          <p:cNvSpPr/>
          <p:nvPr/>
        </p:nvSpPr>
        <p:spPr>
          <a:xfrm>
            <a:off x="784324" y="3288625"/>
            <a:ext cx="455414" cy="455414"/>
          </a:xfrm>
          <a:prstGeom prst="roundRect">
            <a:avLst>
              <a:gd name="adj" fmla="val 6667"/>
            </a:avLst>
          </a:prstGeom>
          <a:solidFill>
            <a:srgbClr val="E0E0EC"/>
          </a:solidFill>
          <a:ln/>
        </p:spPr>
        <p:txBody>
          <a:bodyPr/>
          <a:lstStyle/>
          <a:p>
            <a:endParaRPr lang="en-US"/>
          </a:p>
        </p:txBody>
      </p:sp>
      <p:sp>
        <p:nvSpPr>
          <p:cNvPr id="8" name="Text 5"/>
          <p:cNvSpPr/>
          <p:nvPr/>
        </p:nvSpPr>
        <p:spPr>
          <a:xfrm>
            <a:off x="953869" y="3364468"/>
            <a:ext cx="116324" cy="303609"/>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9" name="Text 6"/>
          <p:cNvSpPr/>
          <p:nvPr/>
        </p:nvSpPr>
        <p:spPr>
          <a:xfrm>
            <a:off x="2125266" y="3263384"/>
            <a:ext cx="2530078" cy="316230"/>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Input Sequence</a:t>
            </a:r>
            <a:endParaRPr lang="en-US" sz="1950" dirty="0"/>
          </a:p>
        </p:txBody>
      </p:sp>
      <p:sp>
        <p:nvSpPr>
          <p:cNvPr id="10" name="Text 7"/>
          <p:cNvSpPr/>
          <p:nvPr/>
        </p:nvSpPr>
        <p:spPr>
          <a:xfrm>
            <a:off x="2125266" y="3701058"/>
            <a:ext cx="6310312" cy="323850"/>
          </a:xfrm>
          <a:prstGeom prst="rect">
            <a:avLst/>
          </a:prstGeom>
          <a:noFill/>
          <a:ln/>
        </p:spPr>
        <p:txBody>
          <a:bodyPr wrap="non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The input sequence is processed one element at a time.</a:t>
            </a:r>
            <a:endParaRPr lang="en-US" sz="1550" dirty="0"/>
          </a:p>
        </p:txBody>
      </p:sp>
      <p:sp>
        <p:nvSpPr>
          <p:cNvPr id="11" name="Shape 8"/>
          <p:cNvSpPr/>
          <p:nvPr/>
        </p:nvSpPr>
        <p:spPr>
          <a:xfrm>
            <a:off x="1216878" y="4873585"/>
            <a:ext cx="708422" cy="22860"/>
          </a:xfrm>
          <a:prstGeom prst="roundRect">
            <a:avLst>
              <a:gd name="adj" fmla="val 132813"/>
            </a:avLst>
          </a:prstGeom>
          <a:solidFill>
            <a:srgbClr val="C6C6D2"/>
          </a:solidFill>
          <a:ln/>
        </p:spPr>
        <p:txBody>
          <a:bodyPr/>
          <a:lstStyle/>
          <a:p>
            <a:endParaRPr lang="en-US"/>
          </a:p>
        </p:txBody>
      </p:sp>
      <p:sp>
        <p:nvSpPr>
          <p:cNvPr id="12" name="Shape 9"/>
          <p:cNvSpPr/>
          <p:nvPr/>
        </p:nvSpPr>
        <p:spPr>
          <a:xfrm>
            <a:off x="784324" y="4657368"/>
            <a:ext cx="455414" cy="455414"/>
          </a:xfrm>
          <a:prstGeom prst="roundRect">
            <a:avLst>
              <a:gd name="adj" fmla="val 6667"/>
            </a:avLst>
          </a:prstGeom>
          <a:solidFill>
            <a:srgbClr val="E0E0EC"/>
          </a:solidFill>
          <a:ln/>
        </p:spPr>
        <p:txBody>
          <a:bodyPr/>
          <a:lstStyle/>
          <a:p>
            <a:endParaRPr lang="en-US"/>
          </a:p>
        </p:txBody>
      </p:sp>
      <p:sp>
        <p:nvSpPr>
          <p:cNvPr id="13" name="Text 10"/>
          <p:cNvSpPr/>
          <p:nvPr/>
        </p:nvSpPr>
        <p:spPr>
          <a:xfrm>
            <a:off x="932557" y="4733211"/>
            <a:ext cx="158829" cy="303609"/>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2</a:t>
            </a:r>
            <a:endParaRPr lang="en-US" sz="2350" dirty="0"/>
          </a:p>
        </p:txBody>
      </p:sp>
      <p:sp>
        <p:nvSpPr>
          <p:cNvPr id="14" name="Text 11"/>
          <p:cNvSpPr/>
          <p:nvPr/>
        </p:nvSpPr>
        <p:spPr>
          <a:xfrm>
            <a:off x="2125266" y="4632127"/>
            <a:ext cx="2530078" cy="316230"/>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Hidden State</a:t>
            </a:r>
            <a:endParaRPr lang="en-US" sz="1950" dirty="0"/>
          </a:p>
        </p:txBody>
      </p:sp>
      <p:sp>
        <p:nvSpPr>
          <p:cNvPr id="15" name="Text 12"/>
          <p:cNvSpPr/>
          <p:nvPr/>
        </p:nvSpPr>
        <p:spPr>
          <a:xfrm>
            <a:off x="2125266" y="5069800"/>
            <a:ext cx="6310312" cy="647700"/>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The hidden state maintains information from previous time steps, enabling the network to remember past context.</a:t>
            </a:r>
            <a:endParaRPr lang="en-US" sz="1550" dirty="0"/>
          </a:p>
        </p:txBody>
      </p:sp>
      <p:sp>
        <p:nvSpPr>
          <p:cNvPr id="16" name="Shape 13"/>
          <p:cNvSpPr/>
          <p:nvPr/>
        </p:nvSpPr>
        <p:spPr>
          <a:xfrm>
            <a:off x="1216878" y="6566178"/>
            <a:ext cx="708422" cy="22860"/>
          </a:xfrm>
          <a:prstGeom prst="roundRect">
            <a:avLst>
              <a:gd name="adj" fmla="val 132813"/>
            </a:avLst>
          </a:prstGeom>
          <a:solidFill>
            <a:srgbClr val="C6C6D2"/>
          </a:solidFill>
          <a:ln/>
        </p:spPr>
        <p:txBody>
          <a:bodyPr/>
          <a:lstStyle/>
          <a:p>
            <a:endParaRPr lang="en-US"/>
          </a:p>
        </p:txBody>
      </p:sp>
      <p:sp>
        <p:nvSpPr>
          <p:cNvPr id="17" name="Shape 14"/>
          <p:cNvSpPr/>
          <p:nvPr/>
        </p:nvSpPr>
        <p:spPr>
          <a:xfrm>
            <a:off x="784324" y="6349960"/>
            <a:ext cx="455414" cy="455414"/>
          </a:xfrm>
          <a:prstGeom prst="roundRect">
            <a:avLst>
              <a:gd name="adj" fmla="val 6667"/>
            </a:avLst>
          </a:prstGeom>
          <a:solidFill>
            <a:srgbClr val="E0E0EC"/>
          </a:solidFill>
          <a:ln/>
        </p:spPr>
        <p:txBody>
          <a:bodyPr/>
          <a:lstStyle/>
          <a:p>
            <a:endParaRPr lang="en-US"/>
          </a:p>
        </p:txBody>
      </p:sp>
      <p:sp>
        <p:nvSpPr>
          <p:cNvPr id="18" name="Text 15"/>
          <p:cNvSpPr/>
          <p:nvPr/>
        </p:nvSpPr>
        <p:spPr>
          <a:xfrm>
            <a:off x="937915" y="6425803"/>
            <a:ext cx="148114" cy="303609"/>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3</a:t>
            </a:r>
            <a:endParaRPr lang="en-US" sz="2350" dirty="0"/>
          </a:p>
        </p:txBody>
      </p:sp>
      <p:sp>
        <p:nvSpPr>
          <p:cNvPr id="19" name="Text 16"/>
          <p:cNvSpPr/>
          <p:nvPr/>
        </p:nvSpPr>
        <p:spPr>
          <a:xfrm>
            <a:off x="2125266" y="6324719"/>
            <a:ext cx="2530078" cy="316230"/>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Output Sequence</a:t>
            </a:r>
            <a:endParaRPr lang="en-US" sz="1950" dirty="0"/>
          </a:p>
        </p:txBody>
      </p:sp>
      <p:sp>
        <p:nvSpPr>
          <p:cNvPr id="20" name="Text 17"/>
          <p:cNvSpPr/>
          <p:nvPr/>
        </p:nvSpPr>
        <p:spPr>
          <a:xfrm>
            <a:off x="2125266" y="6762393"/>
            <a:ext cx="6310312" cy="647700"/>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The network generates an output sequence based on the learned relationships between the input and hidden states.</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011" y="661749"/>
            <a:ext cx="7285792" cy="624602"/>
          </a:xfrm>
          <a:prstGeom prst="rect">
            <a:avLst/>
          </a:prstGeom>
          <a:noFill/>
          <a:ln/>
        </p:spPr>
        <p:txBody>
          <a:bodyPr wrap="none" lIns="0" tIns="0" rIns="0" bIns="0" rtlCol="0" anchor="t"/>
          <a:lstStyle/>
          <a:p>
            <a:pPr marL="0" indent="0">
              <a:lnSpc>
                <a:spcPts val="4900"/>
              </a:lnSpc>
              <a:buNone/>
            </a:pPr>
            <a:r>
              <a:rPr lang="en-US" sz="3900" dirty="0">
                <a:solidFill>
                  <a:srgbClr val="1B1B27"/>
                </a:solidFill>
                <a:latin typeface="Raleway" pitchFamily="34" charset="0"/>
                <a:ea typeface="Raleway" pitchFamily="34" charset="-122"/>
                <a:cs typeface="Raleway" pitchFamily="34" charset="-120"/>
              </a:rPr>
              <a:t>RNN Architecture and Unrolling</a:t>
            </a:r>
            <a:endParaRPr lang="en-US" sz="3900" dirty="0"/>
          </a:p>
        </p:txBody>
      </p:sp>
      <p:sp>
        <p:nvSpPr>
          <p:cNvPr id="4" name="Text 1"/>
          <p:cNvSpPr/>
          <p:nvPr/>
        </p:nvSpPr>
        <p:spPr>
          <a:xfrm>
            <a:off x="6186011" y="1586151"/>
            <a:ext cx="7744777" cy="959406"/>
          </a:xfrm>
          <a:prstGeom prst="rect">
            <a:avLst/>
          </a:prstGeom>
          <a:noFill/>
          <a:ln/>
        </p:spPr>
        <p:txBody>
          <a:bodyPr wrap="square" lIns="0" tIns="0" rIns="0" bIns="0" rtlCol="0" anchor="t"/>
          <a:lstStyle/>
          <a:p>
            <a:pPr marL="0" indent="0">
              <a:lnSpc>
                <a:spcPts val="2500"/>
              </a:lnSpc>
              <a:buNone/>
            </a:pPr>
            <a:r>
              <a:rPr lang="en-US" sz="1550" dirty="0">
                <a:solidFill>
                  <a:srgbClr val="3C3939"/>
                </a:solidFill>
                <a:latin typeface="Roboto" pitchFamily="34" charset="0"/>
                <a:ea typeface="Roboto" pitchFamily="34" charset="-122"/>
                <a:cs typeface="Roboto" pitchFamily="34" charset="-120"/>
              </a:rPr>
              <a:t>The core of an RNN is a recurrent cell that takes an input, processes it, and updates its internal state. This state is then used as input for the next time step, creating a feedback loop.</a:t>
            </a:r>
            <a:endParaRPr lang="en-US" sz="1550" dirty="0"/>
          </a:p>
        </p:txBody>
      </p:sp>
      <p:pic>
        <p:nvPicPr>
          <p:cNvPr id="5" name="Image 1" descr="preencoded.png"/>
          <p:cNvPicPr>
            <a:picLocks noChangeAspect="1"/>
          </p:cNvPicPr>
          <p:nvPr/>
        </p:nvPicPr>
        <p:blipFill>
          <a:blip r:embed="rId4"/>
          <a:stretch>
            <a:fillRect/>
          </a:stretch>
        </p:blipFill>
        <p:spPr>
          <a:xfrm>
            <a:off x="6186011" y="2770346"/>
            <a:ext cx="999411" cy="1599128"/>
          </a:xfrm>
          <a:prstGeom prst="rect">
            <a:avLst/>
          </a:prstGeom>
        </p:spPr>
      </p:pic>
      <p:sp>
        <p:nvSpPr>
          <p:cNvPr id="6" name="Text 2"/>
          <p:cNvSpPr/>
          <p:nvPr/>
        </p:nvSpPr>
        <p:spPr>
          <a:xfrm>
            <a:off x="7485221" y="2970133"/>
            <a:ext cx="2498646" cy="312301"/>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Input</a:t>
            </a:r>
            <a:endParaRPr lang="en-US" sz="1950" dirty="0"/>
          </a:p>
        </p:txBody>
      </p:sp>
      <p:sp>
        <p:nvSpPr>
          <p:cNvPr id="7" name="Text 3"/>
          <p:cNvSpPr/>
          <p:nvPr/>
        </p:nvSpPr>
        <p:spPr>
          <a:xfrm>
            <a:off x="7485221" y="3402330"/>
            <a:ext cx="6445568" cy="63960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At each time step, the RNN receives an input, such as a word in a sentence or a value in a time series.</a:t>
            </a:r>
            <a:endParaRPr lang="en-US" sz="1550" dirty="0"/>
          </a:p>
        </p:txBody>
      </p:sp>
      <p:pic>
        <p:nvPicPr>
          <p:cNvPr id="8" name="Image 2" descr="preencoded.png"/>
          <p:cNvPicPr>
            <a:picLocks noChangeAspect="1"/>
          </p:cNvPicPr>
          <p:nvPr/>
        </p:nvPicPr>
        <p:blipFill>
          <a:blip r:embed="rId5"/>
          <a:stretch>
            <a:fillRect/>
          </a:stretch>
        </p:blipFill>
        <p:spPr>
          <a:xfrm>
            <a:off x="6186011" y="4369475"/>
            <a:ext cx="999411" cy="1599128"/>
          </a:xfrm>
          <a:prstGeom prst="rect">
            <a:avLst/>
          </a:prstGeom>
        </p:spPr>
      </p:pic>
      <p:sp>
        <p:nvSpPr>
          <p:cNvPr id="9" name="Text 4"/>
          <p:cNvSpPr/>
          <p:nvPr/>
        </p:nvSpPr>
        <p:spPr>
          <a:xfrm>
            <a:off x="7485221" y="4569262"/>
            <a:ext cx="2498646" cy="312301"/>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Hidden State</a:t>
            </a:r>
            <a:endParaRPr lang="en-US" sz="1950" dirty="0"/>
          </a:p>
        </p:txBody>
      </p:sp>
      <p:sp>
        <p:nvSpPr>
          <p:cNvPr id="10" name="Text 5"/>
          <p:cNvSpPr/>
          <p:nvPr/>
        </p:nvSpPr>
        <p:spPr>
          <a:xfrm>
            <a:off x="7485221" y="5001458"/>
            <a:ext cx="6445568" cy="63960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recurrent cell processes the input and updates its internal state, which represents the memory of the network.</a:t>
            </a:r>
            <a:endParaRPr lang="en-US" sz="1550" dirty="0"/>
          </a:p>
        </p:txBody>
      </p:sp>
      <p:pic>
        <p:nvPicPr>
          <p:cNvPr id="11" name="Image 3" descr="preencoded.png"/>
          <p:cNvPicPr>
            <a:picLocks noChangeAspect="1"/>
          </p:cNvPicPr>
          <p:nvPr/>
        </p:nvPicPr>
        <p:blipFill>
          <a:blip r:embed="rId6"/>
          <a:stretch>
            <a:fillRect/>
          </a:stretch>
        </p:blipFill>
        <p:spPr>
          <a:xfrm>
            <a:off x="6186011" y="5968603"/>
            <a:ext cx="999411" cy="1599128"/>
          </a:xfrm>
          <a:prstGeom prst="rect">
            <a:avLst/>
          </a:prstGeom>
        </p:spPr>
      </p:pic>
      <p:sp>
        <p:nvSpPr>
          <p:cNvPr id="12" name="Text 6"/>
          <p:cNvSpPr/>
          <p:nvPr/>
        </p:nvSpPr>
        <p:spPr>
          <a:xfrm>
            <a:off x="7485221" y="6168390"/>
            <a:ext cx="2498646" cy="312301"/>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Output</a:t>
            </a:r>
            <a:endParaRPr lang="en-US" sz="1950" dirty="0"/>
          </a:p>
        </p:txBody>
      </p:sp>
      <p:sp>
        <p:nvSpPr>
          <p:cNvPr id="13" name="Text 7"/>
          <p:cNvSpPr/>
          <p:nvPr/>
        </p:nvSpPr>
        <p:spPr>
          <a:xfrm>
            <a:off x="7485221" y="6600587"/>
            <a:ext cx="6445568" cy="63960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RNN produces an output based on the current input and its internal state, potentially predicting the next element in the sequence.</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412" y="532567"/>
            <a:ext cx="7815977" cy="1185863"/>
          </a:xfrm>
          <a:prstGeom prst="rect">
            <a:avLst/>
          </a:prstGeom>
          <a:noFill/>
          <a:ln/>
        </p:spPr>
        <p:txBody>
          <a:bodyPr wrap="square" lIns="0" tIns="0" rIns="0" bIns="0" rtlCol="0" anchor="t"/>
          <a:lstStyle/>
          <a:p>
            <a:pPr marL="0" indent="0">
              <a:lnSpc>
                <a:spcPts val="4650"/>
              </a:lnSpc>
              <a:buNone/>
            </a:pPr>
            <a:r>
              <a:rPr lang="en-US" sz="3700" dirty="0">
                <a:solidFill>
                  <a:srgbClr val="1B1B27"/>
                </a:solidFill>
                <a:latin typeface="Raleway" pitchFamily="34" charset="0"/>
                <a:ea typeface="Raleway" pitchFamily="34" charset="-122"/>
                <a:cs typeface="Raleway" pitchFamily="34" charset="-120"/>
              </a:rPr>
              <a:t>Backpropagation Through Time (BPTT)</a:t>
            </a:r>
            <a:endParaRPr lang="en-US" sz="3700" dirty="0"/>
          </a:p>
        </p:txBody>
      </p:sp>
      <p:sp>
        <p:nvSpPr>
          <p:cNvPr id="4" name="Text 1"/>
          <p:cNvSpPr/>
          <p:nvPr/>
        </p:nvSpPr>
        <p:spPr>
          <a:xfrm>
            <a:off x="6150412" y="2002988"/>
            <a:ext cx="7815977" cy="910828"/>
          </a:xfrm>
          <a:prstGeom prst="rect">
            <a:avLst/>
          </a:prstGeom>
          <a:noFill/>
          <a:ln/>
        </p:spPr>
        <p:txBody>
          <a:bodyPr wrap="square" lIns="0" tIns="0" rIns="0" bIns="0" rtlCol="0" anchor="t"/>
          <a:lstStyle/>
          <a:p>
            <a:pPr marL="0" indent="0">
              <a:lnSpc>
                <a:spcPts val="2350"/>
              </a:lnSpc>
              <a:buNone/>
            </a:pPr>
            <a:r>
              <a:rPr lang="en-US" sz="1450" dirty="0">
                <a:solidFill>
                  <a:srgbClr val="3C3939"/>
                </a:solidFill>
                <a:latin typeface="Roboto" pitchFamily="34" charset="0"/>
                <a:ea typeface="Roboto" pitchFamily="34" charset="-122"/>
                <a:cs typeface="Roboto" pitchFamily="34" charset="-120"/>
              </a:rPr>
              <a:t>BPTT is a key algorithm used to train RNNs. It allows the network to learn by propagating the error signal backward through time, adjusting the weights of the recurrent cell at each time step.</a:t>
            </a:r>
            <a:endParaRPr lang="en-US" sz="1450" dirty="0"/>
          </a:p>
        </p:txBody>
      </p:sp>
      <p:sp>
        <p:nvSpPr>
          <p:cNvPr id="5" name="Shape 2"/>
          <p:cNvSpPr/>
          <p:nvPr/>
        </p:nvSpPr>
        <p:spPr>
          <a:xfrm>
            <a:off x="6423541" y="3127177"/>
            <a:ext cx="22860" cy="4569857"/>
          </a:xfrm>
          <a:prstGeom prst="roundRect">
            <a:avLst>
              <a:gd name="adj" fmla="val 348597"/>
            </a:avLst>
          </a:prstGeom>
          <a:solidFill>
            <a:srgbClr val="C7C7D0"/>
          </a:solidFill>
          <a:ln/>
        </p:spPr>
        <p:txBody>
          <a:bodyPr/>
          <a:lstStyle/>
          <a:p>
            <a:endParaRPr lang="en-US"/>
          </a:p>
        </p:txBody>
      </p:sp>
      <p:sp>
        <p:nvSpPr>
          <p:cNvPr id="6" name="Shape 3"/>
          <p:cNvSpPr/>
          <p:nvPr/>
        </p:nvSpPr>
        <p:spPr>
          <a:xfrm>
            <a:off x="6625530" y="3542467"/>
            <a:ext cx="664012" cy="22860"/>
          </a:xfrm>
          <a:prstGeom prst="roundRect">
            <a:avLst>
              <a:gd name="adj" fmla="val 348597"/>
            </a:avLst>
          </a:prstGeom>
          <a:solidFill>
            <a:srgbClr val="C7C7D0"/>
          </a:solidFill>
          <a:ln/>
        </p:spPr>
        <p:txBody>
          <a:bodyPr/>
          <a:lstStyle/>
          <a:p>
            <a:endParaRPr lang="en-US"/>
          </a:p>
        </p:txBody>
      </p:sp>
      <p:sp>
        <p:nvSpPr>
          <p:cNvPr id="7" name="Shape 4"/>
          <p:cNvSpPr/>
          <p:nvPr/>
        </p:nvSpPr>
        <p:spPr>
          <a:xfrm>
            <a:off x="6221551" y="3340537"/>
            <a:ext cx="426839" cy="426839"/>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8" name="Text 5"/>
          <p:cNvSpPr/>
          <p:nvPr/>
        </p:nvSpPr>
        <p:spPr>
          <a:xfrm>
            <a:off x="6374070" y="3411617"/>
            <a:ext cx="121801" cy="284559"/>
          </a:xfrm>
          <a:prstGeom prst="rect">
            <a:avLst/>
          </a:prstGeom>
          <a:noFill/>
          <a:ln/>
        </p:spPr>
        <p:txBody>
          <a:bodyPr wrap="none" lIns="0" tIns="0" rIns="0" bIns="0" rtlCol="0" anchor="t"/>
          <a:lstStyle/>
          <a:p>
            <a:pPr marL="0" indent="0" algn="ctr">
              <a:lnSpc>
                <a:spcPts val="220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9" name="Text 6"/>
          <p:cNvSpPr/>
          <p:nvPr/>
        </p:nvSpPr>
        <p:spPr>
          <a:xfrm>
            <a:off x="7478435" y="3316843"/>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Forward Pass</a:t>
            </a:r>
            <a:endParaRPr lang="en-US" sz="1850" dirty="0"/>
          </a:p>
        </p:txBody>
      </p:sp>
      <p:sp>
        <p:nvSpPr>
          <p:cNvPr id="10" name="Text 7"/>
          <p:cNvSpPr/>
          <p:nvPr/>
        </p:nvSpPr>
        <p:spPr>
          <a:xfrm>
            <a:off x="7478435" y="3727133"/>
            <a:ext cx="6487954" cy="60721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The input sequence is fed through the network, updating the internal state and generating an output at each time step.</a:t>
            </a:r>
            <a:endParaRPr lang="en-US" sz="1450" dirty="0"/>
          </a:p>
        </p:txBody>
      </p:sp>
      <p:sp>
        <p:nvSpPr>
          <p:cNvPr id="11" name="Shape 8"/>
          <p:cNvSpPr/>
          <p:nvPr/>
        </p:nvSpPr>
        <p:spPr>
          <a:xfrm>
            <a:off x="6625530" y="5128974"/>
            <a:ext cx="664012" cy="22860"/>
          </a:xfrm>
          <a:prstGeom prst="roundRect">
            <a:avLst>
              <a:gd name="adj" fmla="val 348597"/>
            </a:avLst>
          </a:prstGeom>
          <a:solidFill>
            <a:srgbClr val="C7C7D0"/>
          </a:solidFill>
          <a:ln/>
        </p:spPr>
        <p:txBody>
          <a:bodyPr/>
          <a:lstStyle/>
          <a:p>
            <a:endParaRPr lang="en-US"/>
          </a:p>
        </p:txBody>
      </p:sp>
      <p:sp>
        <p:nvSpPr>
          <p:cNvPr id="12" name="Shape 9"/>
          <p:cNvSpPr/>
          <p:nvPr/>
        </p:nvSpPr>
        <p:spPr>
          <a:xfrm>
            <a:off x="6221551" y="4927044"/>
            <a:ext cx="426839" cy="426839"/>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6360855" y="4998125"/>
            <a:ext cx="148233" cy="284559"/>
          </a:xfrm>
          <a:prstGeom prst="rect">
            <a:avLst/>
          </a:prstGeom>
          <a:noFill/>
          <a:ln/>
        </p:spPr>
        <p:txBody>
          <a:bodyPr wrap="none" lIns="0" tIns="0" rIns="0" bIns="0" rtlCol="0" anchor="t"/>
          <a:lstStyle/>
          <a:p>
            <a:pPr marL="0" indent="0" algn="ctr">
              <a:lnSpc>
                <a:spcPts val="220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4" name="Text 11"/>
          <p:cNvSpPr/>
          <p:nvPr/>
        </p:nvSpPr>
        <p:spPr>
          <a:xfrm>
            <a:off x="7478435" y="4903351"/>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Error Calculation</a:t>
            </a:r>
            <a:endParaRPr lang="en-US" sz="1850" dirty="0"/>
          </a:p>
        </p:txBody>
      </p:sp>
      <p:sp>
        <p:nvSpPr>
          <p:cNvPr id="15" name="Text 12"/>
          <p:cNvSpPr/>
          <p:nvPr/>
        </p:nvSpPr>
        <p:spPr>
          <a:xfrm>
            <a:off x="7478435" y="5313640"/>
            <a:ext cx="6487954" cy="60721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The difference between the predicted output and the actual target is calculated at each time step, forming the error signal.</a:t>
            </a:r>
            <a:endParaRPr lang="en-US" sz="1450" dirty="0"/>
          </a:p>
        </p:txBody>
      </p:sp>
      <p:sp>
        <p:nvSpPr>
          <p:cNvPr id="16" name="Shape 13"/>
          <p:cNvSpPr/>
          <p:nvPr/>
        </p:nvSpPr>
        <p:spPr>
          <a:xfrm>
            <a:off x="6625530" y="6715482"/>
            <a:ext cx="664012" cy="22860"/>
          </a:xfrm>
          <a:prstGeom prst="roundRect">
            <a:avLst>
              <a:gd name="adj" fmla="val 348597"/>
            </a:avLst>
          </a:prstGeom>
          <a:solidFill>
            <a:srgbClr val="C7C7D0"/>
          </a:solidFill>
          <a:ln/>
        </p:spPr>
        <p:txBody>
          <a:bodyPr/>
          <a:lstStyle/>
          <a:p>
            <a:endParaRPr lang="en-US"/>
          </a:p>
        </p:txBody>
      </p:sp>
      <p:sp>
        <p:nvSpPr>
          <p:cNvPr id="17" name="Shape 14"/>
          <p:cNvSpPr/>
          <p:nvPr/>
        </p:nvSpPr>
        <p:spPr>
          <a:xfrm>
            <a:off x="6221551" y="6513552"/>
            <a:ext cx="426839" cy="426839"/>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8" name="Text 15"/>
          <p:cNvSpPr/>
          <p:nvPr/>
        </p:nvSpPr>
        <p:spPr>
          <a:xfrm>
            <a:off x="6358950" y="6584633"/>
            <a:ext cx="151924" cy="284559"/>
          </a:xfrm>
          <a:prstGeom prst="rect">
            <a:avLst/>
          </a:prstGeom>
          <a:noFill/>
          <a:ln/>
        </p:spPr>
        <p:txBody>
          <a:bodyPr wrap="none" lIns="0" tIns="0" rIns="0" bIns="0" rtlCol="0" anchor="t"/>
          <a:lstStyle/>
          <a:p>
            <a:pPr marL="0" indent="0" algn="ctr">
              <a:lnSpc>
                <a:spcPts val="220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9" name="Text 16"/>
          <p:cNvSpPr/>
          <p:nvPr/>
        </p:nvSpPr>
        <p:spPr>
          <a:xfrm>
            <a:off x="7478435" y="6489859"/>
            <a:ext cx="2371606" cy="296466"/>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Backward Pass</a:t>
            </a:r>
            <a:endParaRPr lang="en-US" sz="1850" dirty="0"/>
          </a:p>
        </p:txBody>
      </p:sp>
      <p:sp>
        <p:nvSpPr>
          <p:cNvPr id="20" name="Text 17"/>
          <p:cNvSpPr/>
          <p:nvPr/>
        </p:nvSpPr>
        <p:spPr>
          <a:xfrm>
            <a:off x="7478435" y="6900148"/>
            <a:ext cx="6487954" cy="607219"/>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The error signal is propagated backward through time, adjusting the weights of the network at each time step to minimize the error.</a:t>
            </a:r>
            <a:endParaRPr lang="en-US" sz="14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111" y="909399"/>
            <a:ext cx="7678579" cy="1962745"/>
          </a:xfrm>
          <a:prstGeom prst="rect">
            <a:avLst/>
          </a:prstGeom>
          <a:noFill/>
          <a:ln/>
        </p:spPr>
        <p:txBody>
          <a:bodyPr wrap="square" lIns="0" tIns="0" rIns="0" bIns="0" rtlCol="0" anchor="t"/>
          <a:lstStyle/>
          <a:p>
            <a:pPr marL="0" indent="0">
              <a:lnSpc>
                <a:spcPts val="5150"/>
              </a:lnSpc>
              <a:buNone/>
            </a:pPr>
            <a:r>
              <a:rPr lang="en-US" sz="4100" dirty="0">
                <a:solidFill>
                  <a:srgbClr val="1B1B27"/>
                </a:solidFill>
                <a:latin typeface="Raleway" pitchFamily="34" charset="0"/>
                <a:ea typeface="Raleway" pitchFamily="34" charset="-122"/>
                <a:cs typeface="Raleway" pitchFamily="34" charset="-120"/>
              </a:rPr>
              <a:t>Challenges in Training RNNs: Vanishing and Exploding Gradients</a:t>
            </a:r>
            <a:endParaRPr lang="en-US" sz="4100" dirty="0"/>
          </a:p>
        </p:txBody>
      </p:sp>
      <p:sp>
        <p:nvSpPr>
          <p:cNvPr id="4" name="Text 1"/>
          <p:cNvSpPr/>
          <p:nvPr/>
        </p:nvSpPr>
        <p:spPr>
          <a:xfrm>
            <a:off x="6219111" y="3186113"/>
            <a:ext cx="7678579" cy="670084"/>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Training RNNs can be challenging due to the vanishing and exploding gradient problems, which arise from the long-term dependencies learned by the network.</a:t>
            </a:r>
            <a:endParaRPr lang="en-US" sz="1600" dirty="0"/>
          </a:p>
        </p:txBody>
      </p:sp>
      <p:sp>
        <p:nvSpPr>
          <p:cNvPr id="5" name="Shape 2"/>
          <p:cNvSpPr/>
          <p:nvPr/>
        </p:nvSpPr>
        <p:spPr>
          <a:xfrm>
            <a:off x="6219111" y="4091702"/>
            <a:ext cx="7678579" cy="3228499"/>
          </a:xfrm>
          <a:prstGeom prst="roundRect">
            <a:avLst>
              <a:gd name="adj" fmla="val 2724"/>
            </a:avLst>
          </a:prstGeom>
          <a:noFill/>
          <a:ln w="7620">
            <a:solidFill>
              <a:srgbClr val="000000">
                <a:alpha val="8000"/>
              </a:srgbClr>
            </a:solidFill>
            <a:prstDash val="solid"/>
          </a:ln>
        </p:spPr>
        <p:txBody>
          <a:bodyPr/>
          <a:lstStyle/>
          <a:p>
            <a:endParaRPr lang="en-US"/>
          </a:p>
        </p:txBody>
      </p:sp>
      <p:sp>
        <p:nvSpPr>
          <p:cNvPr id="6" name="Shape 3"/>
          <p:cNvSpPr/>
          <p:nvPr/>
        </p:nvSpPr>
        <p:spPr>
          <a:xfrm>
            <a:off x="6226731" y="4099322"/>
            <a:ext cx="7663339" cy="1606629"/>
          </a:xfrm>
          <a:prstGeom prst="rect">
            <a:avLst/>
          </a:prstGeom>
          <a:solidFill>
            <a:srgbClr val="FFFFFF">
              <a:alpha val="4000"/>
            </a:srgbClr>
          </a:solidFill>
          <a:ln/>
        </p:spPr>
        <p:txBody>
          <a:bodyPr/>
          <a:lstStyle/>
          <a:p>
            <a:endParaRPr lang="en-US"/>
          </a:p>
        </p:txBody>
      </p:sp>
      <p:sp>
        <p:nvSpPr>
          <p:cNvPr id="7" name="Text 4"/>
          <p:cNvSpPr/>
          <p:nvPr/>
        </p:nvSpPr>
        <p:spPr>
          <a:xfrm>
            <a:off x="6436043" y="4232553"/>
            <a:ext cx="3409236" cy="335042"/>
          </a:xfrm>
          <a:prstGeom prst="rect">
            <a:avLst/>
          </a:prstGeom>
          <a:noFill/>
          <a:ln/>
        </p:spPr>
        <p:txBody>
          <a:bodyPr wrap="non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Vanishing Gradients</a:t>
            </a:r>
            <a:endParaRPr lang="en-US" sz="1600" dirty="0"/>
          </a:p>
        </p:txBody>
      </p:sp>
      <p:sp>
        <p:nvSpPr>
          <p:cNvPr id="8" name="Text 5"/>
          <p:cNvSpPr/>
          <p:nvPr/>
        </p:nvSpPr>
        <p:spPr>
          <a:xfrm>
            <a:off x="10271522" y="4232553"/>
            <a:ext cx="3409236" cy="1340168"/>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Gradients become extremely small as they propagate through time, preventing the network from learning long-term dependencies.</a:t>
            </a:r>
            <a:endParaRPr lang="en-US" sz="1600" dirty="0"/>
          </a:p>
        </p:txBody>
      </p:sp>
      <p:sp>
        <p:nvSpPr>
          <p:cNvPr id="9" name="Shape 6"/>
          <p:cNvSpPr/>
          <p:nvPr/>
        </p:nvSpPr>
        <p:spPr>
          <a:xfrm>
            <a:off x="6226731" y="5705951"/>
            <a:ext cx="7663339" cy="1606629"/>
          </a:xfrm>
          <a:prstGeom prst="rect">
            <a:avLst/>
          </a:prstGeom>
          <a:solidFill>
            <a:srgbClr val="000000">
              <a:alpha val="4000"/>
            </a:srgbClr>
          </a:solidFill>
          <a:ln/>
        </p:spPr>
        <p:txBody>
          <a:bodyPr/>
          <a:lstStyle/>
          <a:p>
            <a:endParaRPr lang="en-US"/>
          </a:p>
        </p:txBody>
      </p:sp>
      <p:sp>
        <p:nvSpPr>
          <p:cNvPr id="10" name="Text 7"/>
          <p:cNvSpPr/>
          <p:nvPr/>
        </p:nvSpPr>
        <p:spPr>
          <a:xfrm>
            <a:off x="6436043" y="5839182"/>
            <a:ext cx="3409236" cy="335042"/>
          </a:xfrm>
          <a:prstGeom prst="rect">
            <a:avLst/>
          </a:prstGeom>
          <a:noFill/>
          <a:ln/>
        </p:spPr>
        <p:txBody>
          <a:bodyPr wrap="non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Exploding Gradients</a:t>
            </a:r>
            <a:endParaRPr lang="en-US" sz="1600" dirty="0"/>
          </a:p>
        </p:txBody>
      </p:sp>
      <p:sp>
        <p:nvSpPr>
          <p:cNvPr id="11" name="Text 8"/>
          <p:cNvSpPr/>
          <p:nvPr/>
        </p:nvSpPr>
        <p:spPr>
          <a:xfrm>
            <a:off x="10271522" y="5839182"/>
            <a:ext cx="3409236" cy="1340168"/>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Gradients become extremely large, causing instability in the training process and leading to poor performance.</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8796"/>
          </a:xfrm>
          <a:prstGeom prst="rect">
            <a:avLst/>
          </a:prstGeom>
        </p:spPr>
      </p:pic>
      <p:sp>
        <p:nvSpPr>
          <p:cNvPr id="3" name="Text 0"/>
          <p:cNvSpPr/>
          <p:nvPr/>
        </p:nvSpPr>
        <p:spPr>
          <a:xfrm>
            <a:off x="769620" y="3354943"/>
            <a:ext cx="9994940" cy="687110"/>
          </a:xfrm>
          <a:prstGeom prst="rect">
            <a:avLst/>
          </a:prstGeom>
          <a:noFill/>
          <a:ln/>
        </p:spPr>
        <p:txBody>
          <a:bodyPr wrap="none" lIns="0" tIns="0" rIns="0" bIns="0" rtlCol="0" anchor="t"/>
          <a:lstStyle/>
          <a:p>
            <a:pPr marL="0" indent="0">
              <a:lnSpc>
                <a:spcPts val="5400"/>
              </a:lnSpc>
              <a:buNone/>
            </a:pPr>
            <a:r>
              <a:rPr lang="en-US" sz="4300" dirty="0">
                <a:solidFill>
                  <a:srgbClr val="1B1B27"/>
                </a:solidFill>
                <a:latin typeface="Raleway" pitchFamily="34" charset="0"/>
                <a:ea typeface="Raleway" pitchFamily="34" charset="-122"/>
                <a:cs typeface="Raleway" pitchFamily="34" charset="-120"/>
              </a:rPr>
              <a:t>Addressing Challenges: LSTM and GRU</a:t>
            </a:r>
            <a:endParaRPr lang="en-US" sz="4300" dirty="0"/>
          </a:p>
        </p:txBody>
      </p:sp>
      <p:sp>
        <p:nvSpPr>
          <p:cNvPr id="4" name="Text 1"/>
          <p:cNvSpPr/>
          <p:nvPr/>
        </p:nvSpPr>
        <p:spPr>
          <a:xfrm>
            <a:off x="769620" y="4371856"/>
            <a:ext cx="13091160" cy="703659"/>
          </a:xfrm>
          <a:prstGeom prst="rect">
            <a:avLst/>
          </a:prstGeom>
          <a:noFill/>
          <a:ln/>
        </p:spPr>
        <p:txBody>
          <a:bodyPr wrap="square" lIns="0" tIns="0" rIns="0" bIns="0" rtlCol="0" anchor="t"/>
          <a:lstStyle/>
          <a:p>
            <a:pPr marL="0" indent="0">
              <a:lnSpc>
                <a:spcPts val="2750"/>
              </a:lnSpc>
              <a:buNone/>
            </a:pPr>
            <a:r>
              <a:rPr lang="en-US" sz="1700" dirty="0">
                <a:solidFill>
                  <a:srgbClr val="3C3939"/>
                </a:solidFill>
                <a:latin typeface="Roboto" pitchFamily="34" charset="0"/>
                <a:ea typeface="Roboto" pitchFamily="34" charset="-122"/>
                <a:cs typeface="Roboto" pitchFamily="34" charset="-120"/>
              </a:rPr>
              <a:t>LSTM (Long Short-Term Memory) and GRU (Gated Recurrent Unit) are specialized RNN architectures designed to overcome the vanishing and exploding gradient problems.</a:t>
            </a:r>
            <a:endParaRPr lang="en-US" sz="1700" dirty="0"/>
          </a:p>
        </p:txBody>
      </p:sp>
      <p:pic>
        <p:nvPicPr>
          <p:cNvPr id="5" name="Image 1" descr="preencoded.png"/>
          <p:cNvPicPr>
            <a:picLocks noChangeAspect="1"/>
          </p:cNvPicPr>
          <p:nvPr/>
        </p:nvPicPr>
        <p:blipFill>
          <a:blip r:embed="rId4"/>
          <a:stretch>
            <a:fillRect/>
          </a:stretch>
        </p:blipFill>
        <p:spPr>
          <a:xfrm>
            <a:off x="769620" y="5322808"/>
            <a:ext cx="549712" cy="549712"/>
          </a:xfrm>
          <a:prstGeom prst="rect">
            <a:avLst/>
          </a:prstGeom>
        </p:spPr>
      </p:pic>
      <p:sp>
        <p:nvSpPr>
          <p:cNvPr id="6" name="Text 2"/>
          <p:cNvSpPr/>
          <p:nvPr/>
        </p:nvSpPr>
        <p:spPr>
          <a:xfrm>
            <a:off x="769620" y="6092309"/>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Gates</a:t>
            </a:r>
            <a:endParaRPr lang="en-US" sz="2150" dirty="0"/>
          </a:p>
        </p:txBody>
      </p:sp>
      <p:sp>
        <p:nvSpPr>
          <p:cNvPr id="7" name="Text 3"/>
          <p:cNvSpPr/>
          <p:nvPr/>
        </p:nvSpPr>
        <p:spPr>
          <a:xfrm>
            <a:off x="769620" y="6567845"/>
            <a:ext cx="6380678" cy="1055489"/>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LSTM and GRU cells use gates to control the flow of information through the network, enabling them to learn long-term dependencies more effectively.</a:t>
            </a:r>
            <a:endParaRPr lang="en-US" sz="1700" dirty="0"/>
          </a:p>
        </p:txBody>
      </p:sp>
      <p:pic>
        <p:nvPicPr>
          <p:cNvPr id="8" name="Image 2" descr="preencoded.png"/>
          <p:cNvPicPr>
            <a:picLocks noChangeAspect="1"/>
          </p:cNvPicPr>
          <p:nvPr/>
        </p:nvPicPr>
        <p:blipFill>
          <a:blip r:embed="rId5"/>
          <a:stretch>
            <a:fillRect/>
          </a:stretch>
        </p:blipFill>
        <p:spPr>
          <a:xfrm>
            <a:off x="7480102" y="5322808"/>
            <a:ext cx="549712" cy="549712"/>
          </a:xfrm>
          <a:prstGeom prst="rect">
            <a:avLst/>
          </a:prstGeom>
        </p:spPr>
      </p:pic>
      <p:sp>
        <p:nvSpPr>
          <p:cNvPr id="9" name="Text 4"/>
          <p:cNvSpPr/>
          <p:nvPr/>
        </p:nvSpPr>
        <p:spPr>
          <a:xfrm>
            <a:off x="7480102" y="6092309"/>
            <a:ext cx="2748796" cy="343614"/>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Memory Control</a:t>
            </a:r>
            <a:endParaRPr lang="en-US" sz="2150" dirty="0"/>
          </a:p>
        </p:txBody>
      </p:sp>
      <p:sp>
        <p:nvSpPr>
          <p:cNvPr id="10" name="Text 5"/>
          <p:cNvSpPr/>
          <p:nvPr/>
        </p:nvSpPr>
        <p:spPr>
          <a:xfrm>
            <a:off x="7480102" y="6567845"/>
            <a:ext cx="6380678" cy="1055489"/>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These gates allow the cells to selectively store or forget information, preventing the vanishing or exploding of gradients during training.</a:t>
            </a:r>
            <a:endParaRPr lang="en-US" sz="1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3745" y="845939"/>
            <a:ext cx="7809309" cy="1787723"/>
          </a:xfrm>
          <a:prstGeom prst="rect">
            <a:avLst/>
          </a:prstGeom>
          <a:noFill/>
          <a:ln/>
        </p:spPr>
        <p:txBody>
          <a:bodyPr wrap="square" lIns="0" tIns="0" rIns="0" bIns="0" rtlCol="0" anchor="t"/>
          <a:lstStyle/>
          <a:p>
            <a:pPr marL="0" indent="0">
              <a:lnSpc>
                <a:spcPts val="4650"/>
              </a:lnSpc>
              <a:buNone/>
            </a:pPr>
            <a:r>
              <a:rPr lang="en-US" sz="3750" dirty="0">
                <a:solidFill>
                  <a:srgbClr val="1B1B27"/>
                </a:solidFill>
                <a:latin typeface="Raleway" pitchFamily="34" charset="0"/>
                <a:ea typeface="Raleway" pitchFamily="34" charset="-122"/>
                <a:cs typeface="Raleway" pitchFamily="34" charset="-120"/>
              </a:rPr>
              <a:t>Applications of RNNs: Language Modeling, Machine Translation, and Speech Recognition</a:t>
            </a:r>
            <a:endParaRPr lang="en-US" sz="3750" dirty="0"/>
          </a:p>
        </p:txBody>
      </p:sp>
      <p:sp>
        <p:nvSpPr>
          <p:cNvPr id="4" name="Text 1"/>
          <p:cNvSpPr/>
          <p:nvPr/>
        </p:nvSpPr>
        <p:spPr>
          <a:xfrm>
            <a:off x="6153745" y="2919651"/>
            <a:ext cx="7809309" cy="610314"/>
          </a:xfrm>
          <a:prstGeom prst="rect">
            <a:avLst/>
          </a:prstGeom>
          <a:noFill/>
          <a:ln/>
        </p:spPr>
        <p:txBody>
          <a:bodyPr wrap="squar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RNNs have found extensive applications across various domains, revolutionizing natural language processing, speech processing, and other areas.</a:t>
            </a:r>
            <a:endParaRPr lang="en-US" sz="1500" dirty="0"/>
          </a:p>
        </p:txBody>
      </p:sp>
      <p:sp>
        <p:nvSpPr>
          <p:cNvPr id="5" name="Shape 2"/>
          <p:cNvSpPr/>
          <p:nvPr/>
        </p:nvSpPr>
        <p:spPr>
          <a:xfrm>
            <a:off x="6153745" y="3744397"/>
            <a:ext cx="3809405" cy="2029420"/>
          </a:xfrm>
          <a:prstGeom prst="roundRect">
            <a:avLst>
              <a:gd name="adj" fmla="val 3947"/>
            </a:avLst>
          </a:prstGeom>
          <a:solidFill>
            <a:srgbClr val="E1E1EA"/>
          </a:solidFill>
          <a:ln w="7620">
            <a:solidFill>
              <a:srgbClr val="C7C7D0"/>
            </a:solidFill>
            <a:prstDash val="solid"/>
          </a:ln>
        </p:spPr>
        <p:txBody>
          <a:bodyPr/>
          <a:lstStyle/>
          <a:p>
            <a:endParaRPr lang="en-US"/>
          </a:p>
        </p:txBody>
      </p:sp>
      <p:sp>
        <p:nvSpPr>
          <p:cNvPr id="6" name="Text 3"/>
          <p:cNvSpPr/>
          <p:nvPr/>
        </p:nvSpPr>
        <p:spPr>
          <a:xfrm>
            <a:off x="6351984" y="3942636"/>
            <a:ext cx="2383750" cy="297894"/>
          </a:xfrm>
          <a:prstGeom prst="rect">
            <a:avLst/>
          </a:prstGeom>
          <a:noFill/>
          <a:ln/>
        </p:spPr>
        <p:txBody>
          <a:bodyPr wrap="none" lIns="0" tIns="0" rIns="0" bIns="0" rtlCol="0" anchor="t"/>
          <a:lstStyle/>
          <a:p>
            <a:pPr marL="0" indent="0">
              <a:lnSpc>
                <a:spcPts val="2300"/>
              </a:lnSpc>
              <a:buNone/>
            </a:pPr>
            <a:r>
              <a:rPr lang="en-US" sz="1850" dirty="0">
                <a:solidFill>
                  <a:srgbClr val="3C3939"/>
                </a:solidFill>
                <a:latin typeface="Raleway" pitchFamily="34" charset="0"/>
                <a:ea typeface="Raleway" pitchFamily="34" charset="-122"/>
                <a:cs typeface="Raleway" pitchFamily="34" charset="-120"/>
              </a:rPr>
              <a:t>Language Modeling</a:t>
            </a:r>
            <a:endParaRPr lang="en-US" sz="1850" dirty="0"/>
          </a:p>
        </p:txBody>
      </p:sp>
      <p:sp>
        <p:nvSpPr>
          <p:cNvPr id="7" name="Text 4"/>
          <p:cNvSpPr/>
          <p:nvPr/>
        </p:nvSpPr>
        <p:spPr>
          <a:xfrm>
            <a:off x="6351984" y="4354949"/>
            <a:ext cx="3412927" cy="1220629"/>
          </a:xfrm>
          <a:prstGeom prst="rect">
            <a:avLst/>
          </a:prstGeom>
          <a:noFill/>
          <a:ln/>
        </p:spPr>
        <p:txBody>
          <a:bodyPr wrap="squar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RNNs are used to predict the probability of the next word in a sequence, enabling tasks like text generation, auto-completion, and grammar correction.</a:t>
            </a:r>
            <a:endParaRPr lang="en-US" sz="1500" dirty="0"/>
          </a:p>
        </p:txBody>
      </p:sp>
      <p:sp>
        <p:nvSpPr>
          <p:cNvPr id="8" name="Shape 5"/>
          <p:cNvSpPr/>
          <p:nvPr/>
        </p:nvSpPr>
        <p:spPr>
          <a:xfrm>
            <a:off x="10153769" y="3744397"/>
            <a:ext cx="3809405" cy="2029420"/>
          </a:xfrm>
          <a:prstGeom prst="roundRect">
            <a:avLst>
              <a:gd name="adj" fmla="val 3947"/>
            </a:avLst>
          </a:prstGeom>
          <a:solidFill>
            <a:srgbClr val="E1E1EA"/>
          </a:solidFill>
          <a:ln w="7620">
            <a:solidFill>
              <a:srgbClr val="C7C7D0"/>
            </a:solidFill>
            <a:prstDash val="solid"/>
          </a:ln>
        </p:spPr>
        <p:txBody>
          <a:bodyPr/>
          <a:lstStyle/>
          <a:p>
            <a:endParaRPr lang="en-US"/>
          </a:p>
        </p:txBody>
      </p:sp>
      <p:sp>
        <p:nvSpPr>
          <p:cNvPr id="9" name="Text 6"/>
          <p:cNvSpPr/>
          <p:nvPr/>
        </p:nvSpPr>
        <p:spPr>
          <a:xfrm>
            <a:off x="10352008" y="3942636"/>
            <a:ext cx="2383750" cy="297894"/>
          </a:xfrm>
          <a:prstGeom prst="rect">
            <a:avLst/>
          </a:prstGeom>
          <a:noFill/>
          <a:ln/>
        </p:spPr>
        <p:txBody>
          <a:bodyPr wrap="none" lIns="0" tIns="0" rIns="0" bIns="0" rtlCol="0" anchor="t"/>
          <a:lstStyle/>
          <a:p>
            <a:pPr marL="0" indent="0">
              <a:lnSpc>
                <a:spcPts val="2300"/>
              </a:lnSpc>
              <a:buNone/>
            </a:pPr>
            <a:r>
              <a:rPr lang="en-US" sz="1850" dirty="0">
                <a:solidFill>
                  <a:srgbClr val="3C3939"/>
                </a:solidFill>
                <a:latin typeface="Raleway" pitchFamily="34" charset="0"/>
                <a:ea typeface="Raleway" pitchFamily="34" charset="-122"/>
                <a:cs typeface="Raleway" pitchFamily="34" charset="-120"/>
              </a:rPr>
              <a:t>Machine Translation</a:t>
            </a:r>
            <a:endParaRPr lang="en-US" sz="1850" dirty="0"/>
          </a:p>
        </p:txBody>
      </p:sp>
      <p:sp>
        <p:nvSpPr>
          <p:cNvPr id="10" name="Text 7"/>
          <p:cNvSpPr/>
          <p:nvPr/>
        </p:nvSpPr>
        <p:spPr>
          <a:xfrm>
            <a:off x="10352008" y="4354949"/>
            <a:ext cx="3412927" cy="1220629"/>
          </a:xfrm>
          <a:prstGeom prst="rect">
            <a:avLst/>
          </a:prstGeom>
          <a:noFill/>
          <a:ln/>
        </p:spPr>
        <p:txBody>
          <a:bodyPr wrap="squar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RNNs can learn the relationships between words in different languages, enabling automatic translation between languages with high accuracy.</a:t>
            </a:r>
            <a:endParaRPr lang="en-US" sz="1500" dirty="0"/>
          </a:p>
        </p:txBody>
      </p:sp>
      <p:sp>
        <p:nvSpPr>
          <p:cNvPr id="11" name="Shape 8"/>
          <p:cNvSpPr/>
          <p:nvPr/>
        </p:nvSpPr>
        <p:spPr>
          <a:xfrm>
            <a:off x="6153745" y="5964436"/>
            <a:ext cx="7809309" cy="1419106"/>
          </a:xfrm>
          <a:prstGeom prst="roundRect">
            <a:avLst>
              <a:gd name="adj" fmla="val 5644"/>
            </a:avLst>
          </a:prstGeom>
          <a:solidFill>
            <a:srgbClr val="E1E1EA"/>
          </a:solidFill>
          <a:ln w="7620">
            <a:solidFill>
              <a:srgbClr val="C7C7D0"/>
            </a:solidFill>
            <a:prstDash val="solid"/>
          </a:ln>
        </p:spPr>
        <p:txBody>
          <a:bodyPr/>
          <a:lstStyle/>
          <a:p>
            <a:endParaRPr lang="en-US"/>
          </a:p>
        </p:txBody>
      </p:sp>
      <p:sp>
        <p:nvSpPr>
          <p:cNvPr id="12" name="Text 9"/>
          <p:cNvSpPr/>
          <p:nvPr/>
        </p:nvSpPr>
        <p:spPr>
          <a:xfrm>
            <a:off x="6351984" y="6162675"/>
            <a:ext cx="2383750" cy="297894"/>
          </a:xfrm>
          <a:prstGeom prst="rect">
            <a:avLst/>
          </a:prstGeom>
          <a:noFill/>
          <a:ln/>
        </p:spPr>
        <p:txBody>
          <a:bodyPr wrap="none" lIns="0" tIns="0" rIns="0" bIns="0" rtlCol="0" anchor="t"/>
          <a:lstStyle/>
          <a:p>
            <a:pPr marL="0" indent="0">
              <a:lnSpc>
                <a:spcPts val="2300"/>
              </a:lnSpc>
              <a:buNone/>
            </a:pPr>
            <a:r>
              <a:rPr lang="en-US" sz="1850" dirty="0">
                <a:solidFill>
                  <a:srgbClr val="3C3939"/>
                </a:solidFill>
                <a:latin typeface="Raleway" pitchFamily="34" charset="0"/>
                <a:ea typeface="Raleway" pitchFamily="34" charset="-122"/>
                <a:cs typeface="Raleway" pitchFamily="34" charset="-120"/>
              </a:rPr>
              <a:t>Speech Recognition</a:t>
            </a:r>
            <a:endParaRPr lang="en-US" sz="1850" dirty="0"/>
          </a:p>
        </p:txBody>
      </p:sp>
      <p:sp>
        <p:nvSpPr>
          <p:cNvPr id="13" name="Text 10"/>
          <p:cNvSpPr/>
          <p:nvPr/>
        </p:nvSpPr>
        <p:spPr>
          <a:xfrm>
            <a:off x="6351984" y="6574988"/>
            <a:ext cx="7412831" cy="610314"/>
          </a:xfrm>
          <a:prstGeom prst="rect">
            <a:avLst/>
          </a:prstGeom>
          <a:noFill/>
          <a:ln/>
        </p:spPr>
        <p:txBody>
          <a:bodyPr wrap="square" lIns="0" tIns="0" rIns="0" bIns="0" rtlCol="0" anchor="t"/>
          <a:lstStyle/>
          <a:p>
            <a:pPr marL="0" indent="0">
              <a:lnSpc>
                <a:spcPts val="2400"/>
              </a:lnSpc>
              <a:buNone/>
            </a:pPr>
            <a:r>
              <a:rPr lang="en-US" sz="1500" dirty="0">
                <a:solidFill>
                  <a:srgbClr val="3C3939"/>
                </a:solidFill>
                <a:latin typeface="Roboto" pitchFamily="34" charset="0"/>
                <a:ea typeface="Roboto" pitchFamily="34" charset="-122"/>
                <a:cs typeface="Roboto" pitchFamily="34" charset="-120"/>
              </a:rPr>
              <a:t>RNNs are used to transcribe speech into text, enabling tasks like voice assistants, dictation software, and speech-to-text conversion.</a:t>
            </a: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llustrated Guide to Recurrent Neural Networks_ Understanding the Intuition">
            <a:hlinkClick r:id="" action="ppaction://media"/>
            <a:extLst>
              <a:ext uri="{FF2B5EF4-FFF2-40B4-BE49-F238E27FC236}">
                <a16:creationId xmlns:a16="http://schemas.microsoft.com/office/drawing/2014/main" id="{F5CE0524-B21A-7253-501B-4547AFAC0E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9400" y="600074"/>
            <a:ext cx="13881100" cy="7527925"/>
          </a:xfrm>
          <a:prstGeom prst="rect">
            <a:avLst/>
          </a:prstGeom>
        </p:spPr>
      </p:pic>
    </p:spTree>
    <p:extLst>
      <p:ext uri="{BB962C8B-B14F-4D97-AF65-F5344CB8AC3E}">
        <p14:creationId xmlns:p14="http://schemas.microsoft.com/office/powerpoint/2010/main" val="205230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
            <a:hlinkClick r:id="" action="ppaction://media"/>
            <a:extLst>
              <a:ext uri="{FF2B5EF4-FFF2-40B4-BE49-F238E27FC236}">
                <a16:creationId xmlns:a16="http://schemas.microsoft.com/office/drawing/2014/main" id="{C45457EF-68AD-C5BF-E217-22A9769A74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58774"/>
            <a:ext cx="14490699" cy="7185025"/>
          </a:xfrm>
          <a:prstGeom prst="rect">
            <a:avLst/>
          </a:prstGeom>
        </p:spPr>
      </p:pic>
    </p:spTree>
    <p:extLst>
      <p:ext uri="{BB962C8B-B14F-4D97-AF65-F5344CB8AC3E}">
        <p14:creationId xmlns:p14="http://schemas.microsoft.com/office/powerpoint/2010/main" val="80724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8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4200"/>
            <a:ext cx="9226391"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Long Short-Term Memory (LSTMs)</a:t>
            </a:r>
            <a:endParaRPr lang="en-US" sz="4450" dirty="0"/>
          </a:p>
        </p:txBody>
      </p:sp>
      <p:sp>
        <p:nvSpPr>
          <p:cNvPr id="3" name="Text 1"/>
          <p:cNvSpPr/>
          <p:nvPr/>
        </p:nvSpPr>
        <p:spPr>
          <a:xfrm>
            <a:off x="793790" y="3336608"/>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LSTMs address the vanishing gradient problem in RNNs, allowing them to learn long-term dependencies in sequences.</a:t>
            </a:r>
            <a:endParaRPr lang="en-US" sz="1750" dirty="0"/>
          </a:p>
        </p:txBody>
      </p:sp>
      <p:sp>
        <p:nvSpPr>
          <p:cNvPr id="4" name="Text 2"/>
          <p:cNvSpPr/>
          <p:nvPr/>
        </p:nvSpPr>
        <p:spPr>
          <a:xfrm>
            <a:off x="793790"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Forget Gate</a:t>
            </a:r>
            <a:endParaRPr lang="en-US" sz="2200" dirty="0"/>
          </a:p>
        </p:txBody>
      </p:sp>
      <p:sp>
        <p:nvSpPr>
          <p:cNvPr id="5" name="Text 3"/>
          <p:cNvSpPr/>
          <p:nvPr/>
        </p:nvSpPr>
        <p:spPr>
          <a:xfrm>
            <a:off x="793790" y="47626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Decides which information to discard from the previous hidden state.</a:t>
            </a:r>
            <a:endParaRPr lang="en-US" sz="1750" dirty="0"/>
          </a:p>
        </p:txBody>
      </p:sp>
      <p:sp>
        <p:nvSpPr>
          <p:cNvPr id="6" name="Text 4"/>
          <p:cNvSpPr/>
          <p:nvPr/>
        </p:nvSpPr>
        <p:spPr>
          <a:xfrm>
            <a:off x="5332928"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Input Gate</a:t>
            </a:r>
            <a:endParaRPr lang="en-US" sz="2200" dirty="0"/>
          </a:p>
        </p:txBody>
      </p:sp>
      <p:sp>
        <p:nvSpPr>
          <p:cNvPr id="7" name="Text 5"/>
          <p:cNvSpPr/>
          <p:nvPr/>
        </p:nvSpPr>
        <p:spPr>
          <a:xfrm>
            <a:off x="5332928" y="47626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Determines which part of the current input to store in the memory cell.</a:t>
            </a:r>
            <a:endParaRPr lang="en-US" sz="1750" dirty="0"/>
          </a:p>
        </p:txBody>
      </p:sp>
      <p:sp>
        <p:nvSpPr>
          <p:cNvPr id="8" name="Text 6"/>
          <p:cNvSpPr/>
          <p:nvPr/>
        </p:nvSpPr>
        <p:spPr>
          <a:xfrm>
            <a:off x="9872067" y="4181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Output Gate</a:t>
            </a:r>
            <a:endParaRPr lang="en-US" sz="2200" dirty="0"/>
          </a:p>
        </p:txBody>
      </p:sp>
      <p:sp>
        <p:nvSpPr>
          <p:cNvPr id="9" name="Text 7"/>
          <p:cNvSpPr/>
          <p:nvPr/>
        </p:nvSpPr>
        <p:spPr>
          <a:xfrm>
            <a:off x="9872067" y="476261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Controls the amount of information from the memory cell that is passed to the next hidden state.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681" y="695920"/>
            <a:ext cx="7068622" cy="648533"/>
          </a:xfrm>
          <a:prstGeom prst="rect">
            <a:avLst/>
          </a:prstGeom>
          <a:noFill/>
          <a:ln/>
        </p:spPr>
        <p:txBody>
          <a:bodyPr wrap="none" lIns="0" tIns="0" rIns="0" bIns="0" rtlCol="0" anchor="t"/>
          <a:lstStyle/>
          <a:p>
            <a:pPr marL="0" indent="0">
              <a:lnSpc>
                <a:spcPts val="5100"/>
              </a:lnSpc>
              <a:buNone/>
            </a:pPr>
            <a:r>
              <a:rPr lang="en-US" sz="4050" b="1" dirty="0">
                <a:solidFill>
                  <a:srgbClr val="101014"/>
                </a:solidFill>
                <a:latin typeface="Playfair Display Bold" pitchFamily="34" charset="0"/>
                <a:ea typeface="Playfair Display Bold" pitchFamily="34" charset="-122"/>
                <a:cs typeface="Playfair Display Bold" pitchFamily="34" charset="-120"/>
              </a:rPr>
              <a:t>Gated Recurrent Units (GRUs)</a:t>
            </a:r>
            <a:endParaRPr lang="en-US" sz="4050" dirty="0"/>
          </a:p>
        </p:txBody>
      </p:sp>
      <p:sp>
        <p:nvSpPr>
          <p:cNvPr id="4" name="Text 1"/>
          <p:cNvSpPr/>
          <p:nvPr/>
        </p:nvSpPr>
        <p:spPr>
          <a:xfrm>
            <a:off x="6212681" y="1655683"/>
            <a:ext cx="7691438" cy="663893"/>
          </a:xfrm>
          <a:prstGeom prst="rect">
            <a:avLst/>
          </a:prstGeom>
          <a:noFill/>
          <a:ln/>
        </p:spPr>
        <p:txBody>
          <a:bodyPr wrap="square" lIns="0" tIns="0" rIns="0" bIns="0" rtlCol="0" anchor="t"/>
          <a:lstStyle/>
          <a:p>
            <a:pPr marL="0" indent="0">
              <a:lnSpc>
                <a:spcPts val="2600"/>
              </a:lnSpc>
              <a:buNone/>
            </a:pPr>
            <a:r>
              <a:rPr lang="en-US" sz="1600" dirty="0">
                <a:solidFill>
                  <a:srgbClr val="39393C"/>
                </a:solidFill>
                <a:latin typeface="Open Sans" pitchFamily="34" charset="0"/>
                <a:ea typeface="Open Sans" pitchFamily="34" charset="-122"/>
                <a:cs typeface="Open Sans" pitchFamily="34" charset="-120"/>
              </a:rPr>
              <a:t>GRUs are a simplified version of LSTMs, with fewer gates, making them more efficient to train.</a:t>
            </a:r>
            <a:endParaRPr lang="en-US" sz="1600" dirty="0"/>
          </a:p>
        </p:txBody>
      </p:sp>
      <p:pic>
        <p:nvPicPr>
          <p:cNvPr id="5" name="Image 1" descr="preencoded.png"/>
          <p:cNvPicPr>
            <a:picLocks noChangeAspect="1"/>
          </p:cNvPicPr>
          <p:nvPr/>
        </p:nvPicPr>
        <p:blipFill>
          <a:blip r:embed="rId4"/>
          <a:stretch>
            <a:fillRect/>
          </a:stretch>
        </p:blipFill>
        <p:spPr>
          <a:xfrm>
            <a:off x="6212681" y="2552938"/>
            <a:ext cx="1037630" cy="1660208"/>
          </a:xfrm>
          <a:prstGeom prst="rect">
            <a:avLst/>
          </a:prstGeom>
        </p:spPr>
      </p:pic>
      <p:sp>
        <p:nvSpPr>
          <p:cNvPr id="6" name="Text 2"/>
          <p:cNvSpPr/>
          <p:nvPr/>
        </p:nvSpPr>
        <p:spPr>
          <a:xfrm>
            <a:off x="7561540" y="2760464"/>
            <a:ext cx="2594015" cy="324207"/>
          </a:xfrm>
          <a:prstGeom prst="rect">
            <a:avLst/>
          </a:prstGeom>
          <a:noFill/>
          <a:ln/>
        </p:spPr>
        <p:txBody>
          <a:bodyPr wrap="none" lIns="0" tIns="0" rIns="0" bIns="0" rtlCol="0" anchor="t"/>
          <a:lstStyle/>
          <a:p>
            <a:pPr marL="0" indent="0" algn="l">
              <a:lnSpc>
                <a:spcPts val="25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Update Gate</a:t>
            </a:r>
            <a:endParaRPr lang="en-US" sz="2000" dirty="0"/>
          </a:p>
        </p:txBody>
      </p:sp>
      <p:sp>
        <p:nvSpPr>
          <p:cNvPr id="7" name="Text 3"/>
          <p:cNvSpPr/>
          <p:nvPr/>
        </p:nvSpPr>
        <p:spPr>
          <a:xfrm>
            <a:off x="7561540" y="3209092"/>
            <a:ext cx="6342578" cy="663893"/>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Controls how much information from the previous hidden state is passed to the current hidden state.</a:t>
            </a:r>
            <a:endParaRPr lang="en-US" sz="1600" dirty="0"/>
          </a:p>
        </p:txBody>
      </p:sp>
      <p:pic>
        <p:nvPicPr>
          <p:cNvPr id="8" name="Image 2" descr="preencoded.png"/>
          <p:cNvPicPr>
            <a:picLocks noChangeAspect="1"/>
          </p:cNvPicPr>
          <p:nvPr/>
        </p:nvPicPr>
        <p:blipFill>
          <a:blip r:embed="rId5"/>
          <a:stretch>
            <a:fillRect/>
          </a:stretch>
        </p:blipFill>
        <p:spPr>
          <a:xfrm>
            <a:off x="6212681" y="4213146"/>
            <a:ext cx="1037630" cy="1660208"/>
          </a:xfrm>
          <a:prstGeom prst="rect">
            <a:avLst/>
          </a:prstGeom>
        </p:spPr>
      </p:pic>
      <p:sp>
        <p:nvSpPr>
          <p:cNvPr id="9" name="Text 4"/>
          <p:cNvSpPr/>
          <p:nvPr/>
        </p:nvSpPr>
        <p:spPr>
          <a:xfrm>
            <a:off x="7561540" y="4420672"/>
            <a:ext cx="2594015" cy="324207"/>
          </a:xfrm>
          <a:prstGeom prst="rect">
            <a:avLst/>
          </a:prstGeom>
          <a:noFill/>
          <a:ln/>
        </p:spPr>
        <p:txBody>
          <a:bodyPr wrap="none" lIns="0" tIns="0" rIns="0" bIns="0" rtlCol="0" anchor="t"/>
          <a:lstStyle/>
          <a:p>
            <a:pPr marL="0" indent="0" algn="l">
              <a:lnSpc>
                <a:spcPts val="25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Reset Gate</a:t>
            </a:r>
            <a:endParaRPr lang="en-US" sz="2000" dirty="0"/>
          </a:p>
        </p:txBody>
      </p:sp>
      <p:sp>
        <p:nvSpPr>
          <p:cNvPr id="10" name="Text 5"/>
          <p:cNvSpPr/>
          <p:nvPr/>
        </p:nvSpPr>
        <p:spPr>
          <a:xfrm>
            <a:off x="7561540" y="4869299"/>
            <a:ext cx="6342578" cy="331946"/>
          </a:xfrm>
          <a:prstGeom prst="rect">
            <a:avLst/>
          </a:prstGeom>
          <a:noFill/>
          <a:ln/>
        </p:spPr>
        <p:txBody>
          <a:bodyPr wrap="non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Determines how much of the previous hidden state is reset.</a:t>
            </a:r>
            <a:endParaRPr lang="en-US" sz="1600" dirty="0"/>
          </a:p>
        </p:txBody>
      </p:sp>
      <p:pic>
        <p:nvPicPr>
          <p:cNvPr id="11" name="Image 3" descr="preencoded.png"/>
          <p:cNvPicPr>
            <a:picLocks noChangeAspect="1"/>
          </p:cNvPicPr>
          <p:nvPr/>
        </p:nvPicPr>
        <p:blipFill>
          <a:blip r:embed="rId6"/>
          <a:stretch>
            <a:fillRect/>
          </a:stretch>
        </p:blipFill>
        <p:spPr>
          <a:xfrm>
            <a:off x="6212681" y="5873353"/>
            <a:ext cx="1037630" cy="1660208"/>
          </a:xfrm>
          <a:prstGeom prst="rect">
            <a:avLst/>
          </a:prstGeom>
        </p:spPr>
      </p:pic>
      <p:sp>
        <p:nvSpPr>
          <p:cNvPr id="12" name="Text 6"/>
          <p:cNvSpPr/>
          <p:nvPr/>
        </p:nvSpPr>
        <p:spPr>
          <a:xfrm>
            <a:off x="7561540" y="6080879"/>
            <a:ext cx="2829997" cy="324207"/>
          </a:xfrm>
          <a:prstGeom prst="rect">
            <a:avLst/>
          </a:prstGeom>
          <a:noFill/>
          <a:ln/>
        </p:spPr>
        <p:txBody>
          <a:bodyPr wrap="none" lIns="0" tIns="0" rIns="0" bIns="0" rtlCol="0" anchor="t"/>
          <a:lstStyle/>
          <a:p>
            <a:pPr marL="0" indent="0" algn="l">
              <a:lnSpc>
                <a:spcPts val="255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Candidate Hidden State</a:t>
            </a:r>
            <a:endParaRPr lang="en-US" sz="2000" dirty="0"/>
          </a:p>
        </p:txBody>
      </p:sp>
      <p:sp>
        <p:nvSpPr>
          <p:cNvPr id="13" name="Text 7"/>
          <p:cNvSpPr/>
          <p:nvPr/>
        </p:nvSpPr>
        <p:spPr>
          <a:xfrm>
            <a:off x="7561540" y="6529507"/>
            <a:ext cx="6342578" cy="663893"/>
          </a:xfrm>
          <a:prstGeom prst="rect">
            <a:avLst/>
          </a:prstGeom>
          <a:noFill/>
          <a:ln/>
        </p:spPr>
        <p:txBody>
          <a:bodyPr wrap="square" lIns="0" tIns="0" rIns="0" bIns="0" rtlCol="0" anchor="t"/>
          <a:lstStyle/>
          <a:p>
            <a:pPr marL="0" indent="0" algn="l">
              <a:lnSpc>
                <a:spcPts val="2600"/>
              </a:lnSpc>
              <a:buNone/>
            </a:pPr>
            <a:r>
              <a:rPr lang="en-US" sz="1600" dirty="0">
                <a:solidFill>
                  <a:srgbClr val="39393C"/>
                </a:solidFill>
                <a:latin typeface="Open Sans" pitchFamily="34" charset="0"/>
                <a:ea typeface="Open Sans" pitchFamily="34" charset="-122"/>
                <a:cs typeface="Open Sans" pitchFamily="34" charset="-120"/>
              </a:rPr>
              <a:t>A new hidden state is calculated based on the current input and the reset hidden state.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790218" y="620792"/>
            <a:ext cx="7563564" cy="1411129"/>
          </a:xfrm>
          <a:prstGeom prst="rect">
            <a:avLst/>
          </a:prstGeom>
          <a:noFill/>
          <a:ln/>
        </p:spPr>
        <p:txBody>
          <a:bodyPr wrap="square" lIns="0" tIns="0" rIns="0" bIns="0" rtlCol="0" anchor="t"/>
          <a:lstStyle/>
          <a:p>
            <a:pPr marL="0" indent="0">
              <a:lnSpc>
                <a:spcPts val="5550"/>
              </a:lnSpc>
              <a:buNone/>
            </a:pPr>
            <a:r>
              <a:rPr lang="en-US" sz="4400" b="1" dirty="0">
                <a:solidFill>
                  <a:srgbClr val="101014"/>
                </a:solidFill>
                <a:latin typeface="Playfair Display Bold" pitchFamily="34" charset="0"/>
                <a:ea typeface="Playfair Display Bold" pitchFamily="34" charset="-122"/>
                <a:cs typeface="Playfair Display Bold" pitchFamily="34" charset="-120"/>
              </a:rPr>
              <a:t>Applications of Sequence Models</a:t>
            </a:r>
            <a:endParaRPr lang="en-US" sz="4400" dirty="0"/>
          </a:p>
        </p:txBody>
      </p:sp>
      <p:sp>
        <p:nvSpPr>
          <p:cNvPr id="4" name="Text 1"/>
          <p:cNvSpPr/>
          <p:nvPr/>
        </p:nvSpPr>
        <p:spPr>
          <a:xfrm>
            <a:off x="790218" y="2370534"/>
            <a:ext cx="7563564" cy="722233"/>
          </a:xfrm>
          <a:prstGeom prst="rect">
            <a:avLst/>
          </a:prstGeom>
          <a:noFill/>
          <a:ln/>
        </p:spPr>
        <p:txBody>
          <a:bodyPr wrap="square" lIns="0" tIns="0" rIns="0" bIns="0"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Sequence models have revolutionized various domains by providing efficient solutions for tasks involving sequential data.</a:t>
            </a:r>
            <a:endParaRPr lang="en-US" sz="1750" dirty="0"/>
          </a:p>
        </p:txBody>
      </p:sp>
      <p:sp>
        <p:nvSpPr>
          <p:cNvPr id="5" name="Shape 2"/>
          <p:cNvSpPr/>
          <p:nvPr/>
        </p:nvSpPr>
        <p:spPr>
          <a:xfrm>
            <a:off x="790218" y="3346728"/>
            <a:ext cx="3668911" cy="2375535"/>
          </a:xfrm>
          <a:prstGeom prst="roundRect">
            <a:avLst>
              <a:gd name="adj" fmla="val 1426"/>
            </a:avLst>
          </a:prstGeom>
          <a:solidFill>
            <a:srgbClr val="E0E0EC"/>
          </a:solidFill>
          <a:ln/>
        </p:spPr>
        <p:txBody>
          <a:bodyPr/>
          <a:lstStyle/>
          <a:p>
            <a:endParaRPr lang="en-US"/>
          </a:p>
        </p:txBody>
      </p:sp>
      <p:sp>
        <p:nvSpPr>
          <p:cNvPr id="6" name="Text 3"/>
          <p:cNvSpPr/>
          <p:nvPr/>
        </p:nvSpPr>
        <p:spPr>
          <a:xfrm>
            <a:off x="1015960" y="3572470"/>
            <a:ext cx="3217426" cy="705326"/>
          </a:xfrm>
          <a:prstGeom prst="rect">
            <a:avLst/>
          </a:prstGeom>
          <a:noFill/>
          <a:ln/>
        </p:spPr>
        <p:txBody>
          <a:bodyPr wrap="squar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Natural Language Processing</a:t>
            </a:r>
            <a:endParaRPr lang="en-US" sz="2200" dirty="0"/>
          </a:p>
        </p:txBody>
      </p:sp>
      <p:sp>
        <p:nvSpPr>
          <p:cNvPr id="7" name="Text 4"/>
          <p:cNvSpPr/>
          <p:nvPr/>
        </p:nvSpPr>
        <p:spPr>
          <a:xfrm>
            <a:off x="1015960" y="4413171"/>
            <a:ext cx="3217426" cy="1083350"/>
          </a:xfrm>
          <a:prstGeom prst="rect">
            <a:avLst/>
          </a:prstGeom>
          <a:noFill/>
          <a:ln/>
        </p:spPr>
        <p:txBody>
          <a:bodyPr wrap="square" lIns="0" tIns="0" rIns="0" bIns="0"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Language modeling, machine translation, sentiment analysis, question answering.</a:t>
            </a:r>
            <a:endParaRPr lang="en-US" sz="1750" dirty="0"/>
          </a:p>
        </p:txBody>
      </p:sp>
      <p:sp>
        <p:nvSpPr>
          <p:cNvPr id="8" name="Shape 5"/>
          <p:cNvSpPr/>
          <p:nvPr/>
        </p:nvSpPr>
        <p:spPr>
          <a:xfrm>
            <a:off x="4684871" y="3346728"/>
            <a:ext cx="3668911" cy="2375535"/>
          </a:xfrm>
          <a:prstGeom prst="roundRect">
            <a:avLst>
              <a:gd name="adj" fmla="val 1426"/>
            </a:avLst>
          </a:prstGeom>
          <a:solidFill>
            <a:srgbClr val="E0E0EC"/>
          </a:solidFill>
          <a:ln/>
        </p:spPr>
        <p:txBody>
          <a:bodyPr/>
          <a:lstStyle/>
          <a:p>
            <a:endParaRPr lang="en-US"/>
          </a:p>
        </p:txBody>
      </p:sp>
      <p:sp>
        <p:nvSpPr>
          <p:cNvPr id="9" name="Text 6"/>
          <p:cNvSpPr/>
          <p:nvPr/>
        </p:nvSpPr>
        <p:spPr>
          <a:xfrm>
            <a:off x="4910614" y="3572470"/>
            <a:ext cx="2822258" cy="352663"/>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Speech Recognition</a:t>
            </a:r>
            <a:endParaRPr lang="en-US" sz="2200" dirty="0"/>
          </a:p>
        </p:txBody>
      </p:sp>
      <p:sp>
        <p:nvSpPr>
          <p:cNvPr id="10" name="Text 7"/>
          <p:cNvSpPr/>
          <p:nvPr/>
        </p:nvSpPr>
        <p:spPr>
          <a:xfrm>
            <a:off x="4910614" y="4060508"/>
            <a:ext cx="3217426" cy="1083350"/>
          </a:xfrm>
          <a:prstGeom prst="rect">
            <a:avLst/>
          </a:prstGeom>
          <a:noFill/>
          <a:ln/>
        </p:spPr>
        <p:txBody>
          <a:bodyPr wrap="square" lIns="0" tIns="0" rIns="0" bIns="0"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Automatic speech recognition, voice assistants, speech-to-text conversion.</a:t>
            </a:r>
            <a:endParaRPr lang="en-US" sz="1750" dirty="0"/>
          </a:p>
        </p:txBody>
      </p:sp>
      <p:sp>
        <p:nvSpPr>
          <p:cNvPr id="11" name="Shape 8"/>
          <p:cNvSpPr/>
          <p:nvPr/>
        </p:nvSpPr>
        <p:spPr>
          <a:xfrm>
            <a:off x="790218" y="5948005"/>
            <a:ext cx="7563564" cy="1661755"/>
          </a:xfrm>
          <a:prstGeom prst="roundRect">
            <a:avLst>
              <a:gd name="adj" fmla="val 2038"/>
            </a:avLst>
          </a:prstGeom>
          <a:solidFill>
            <a:srgbClr val="E0E0EC"/>
          </a:solidFill>
          <a:ln/>
        </p:spPr>
        <p:txBody>
          <a:bodyPr/>
          <a:lstStyle/>
          <a:p>
            <a:endParaRPr lang="en-US"/>
          </a:p>
        </p:txBody>
      </p:sp>
      <p:sp>
        <p:nvSpPr>
          <p:cNvPr id="12" name="Text 9"/>
          <p:cNvSpPr/>
          <p:nvPr/>
        </p:nvSpPr>
        <p:spPr>
          <a:xfrm>
            <a:off x="1015960" y="6173748"/>
            <a:ext cx="2822258" cy="352663"/>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Time Series Analysis</a:t>
            </a:r>
            <a:endParaRPr lang="en-US" sz="2200" dirty="0"/>
          </a:p>
        </p:txBody>
      </p:sp>
      <p:sp>
        <p:nvSpPr>
          <p:cNvPr id="13" name="Text 10"/>
          <p:cNvSpPr/>
          <p:nvPr/>
        </p:nvSpPr>
        <p:spPr>
          <a:xfrm>
            <a:off x="1015960" y="6661785"/>
            <a:ext cx="7112079" cy="722233"/>
          </a:xfrm>
          <a:prstGeom prst="rect">
            <a:avLst/>
          </a:prstGeom>
          <a:noFill/>
          <a:ln/>
        </p:spPr>
        <p:txBody>
          <a:bodyPr wrap="square" lIns="0" tIns="0" rIns="0" bIns="0" rtlCol="0" anchor="t"/>
          <a:lstStyle/>
          <a:p>
            <a:pPr marL="0" indent="0">
              <a:lnSpc>
                <a:spcPts val="2800"/>
              </a:lnSpc>
              <a:buNone/>
            </a:pPr>
            <a:r>
              <a:rPr lang="en-US" sz="1750" dirty="0">
                <a:solidFill>
                  <a:srgbClr val="39393C"/>
                </a:solidFill>
                <a:latin typeface="Open Sans" pitchFamily="34" charset="0"/>
                <a:ea typeface="Open Sans" pitchFamily="34" charset="-122"/>
                <a:cs typeface="Open Sans" pitchFamily="34" charset="-120"/>
              </a:rPr>
              <a:t>Stock market prediction, weather forecasting, anomaly detection, trend analysis.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27986"/>
            <a:ext cx="7130891"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Challenges and Limitations</a:t>
            </a:r>
            <a:endParaRPr lang="en-US" sz="4450" dirty="0"/>
          </a:p>
        </p:txBody>
      </p:sp>
      <p:sp>
        <p:nvSpPr>
          <p:cNvPr id="4" name="Text 1"/>
          <p:cNvSpPr/>
          <p:nvPr/>
        </p:nvSpPr>
        <p:spPr>
          <a:xfrm>
            <a:off x="6280190" y="207692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Despite their success, sequence models face challenges that limit their performance and applicability.</a:t>
            </a:r>
            <a:endParaRPr lang="en-US" sz="1750" dirty="0"/>
          </a:p>
        </p:txBody>
      </p:sp>
      <p:sp>
        <p:nvSpPr>
          <p:cNvPr id="5" name="Shape 2"/>
          <p:cNvSpPr/>
          <p:nvPr/>
        </p:nvSpPr>
        <p:spPr>
          <a:xfrm>
            <a:off x="6280190" y="3057882"/>
            <a:ext cx="7556421" cy="4143613"/>
          </a:xfrm>
          <a:prstGeom prst="roundRect">
            <a:avLst>
              <a:gd name="adj" fmla="val 821"/>
            </a:avLst>
          </a:prstGeom>
          <a:noFill/>
          <a:ln w="7620">
            <a:solidFill>
              <a:srgbClr val="000000">
                <a:alpha val="8000"/>
              </a:srgbClr>
            </a:solidFill>
            <a:prstDash val="solid"/>
          </a:ln>
        </p:spPr>
        <p:txBody>
          <a:bodyPr/>
          <a:lstStyle/>
          <a:p>
            <a:endParaRPr lang="en-US"/>
          </a:p>
        </p:txBody>
      </p:sp>
      <p:sp>
        <p:nvSpPr>
          <p:cNvPr id="6" name="Shape 3"/>
          <p:cNvSpPr/>
          <p:nvPr/>
        </p:nvSpPr>
        <p:spPr>
          <a:xfrm>
            <a:off x="6287810" y="3065502"/>
            <a:ext cx="7541181" cy="1376124"/>
          </a:xfrm>
          <a:prstGeom prst="rect">
            <a:avLst/>
          </a:prstGeom>
          <a:solidFill>
            <a:srgbClr val="FFFFFF">
              <a:alpha val="4000"/>
            </a:srgbClr>
          </a:solidFill>
          <a:ln/>
        </p:spPr>
        <p:txBody>
          <a:bodyPr/>
          <a:lstStyle/>
          <a:p>
            <a:endParaRPr lang="en-US"/>
          </a:p>
        </p:txBody>
      </p:sp>
      <p:sp>
        <p:nvSpPr>
          <p:cNvPr id="7" name="Text 4"/>
          <p:cNvSpPr/>
          <p:nvPr/>
        </p:nvSpPr>
        <p:spPr>
          <a:xfrm>
            <a:off x="6514624" y="320921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Data Dependency</a:t>
            </a:r>
            <a:endParaRPr lang="en-US" sz="1750" dirty="0"/>
          </a:p>
        </p:txBody>
      </p:sp>
      <p:sp>
        <p:nvSpPr>
          <p:cNvPr id="8" name="Text 5"/>
          <p:cNvSpPr/>
          <p:nvPr/>
        </p:nvSpPr>
        <p:spPr>
          <a:xfrm>
            <a:off x="10289024" y="320921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Performance heavily relies on the quality and quantity of training data.</a:t>
            </a:r>
            <a:endParaRPr lang="en-US" sz="1750" dirty="0"/>
          </a:p>
        </p:txBody>
      </p:sp>
      <p:sp>
        <p:nvSpPr>
          <p:cNvPr id="9" name="Shape 6"/>
          <p:cNvSpPr/>
          <p:nvPr/>
        </p:nvSpPr>
        <p:spPr>
          <a:xfrm>
            <a:off x="6287810" y="4441627"/>
            <a:ext cx="7541181" cy="1376124"/>
          </a:xfrm>
          <a:prstGeom prst="rect">
            <a:avLst/>
          </a:prstGeom>
          <a:solidFill>
            <a:srgbClr val="000000">
              <a:alpha val="4000"/>
            </a:srgbClr>
          </a:solidFill>
          <a:ln/>
        </p:spPr>
        <p:txBody>
          <a:bodyPr/>
          <a:lstStyle/>
          <a:p>
            <a:endParaRPr lang="en-US"/>
          </a:p>
        </p:txBody>
      </p:sp>
      <p:sp>
        <p:nvSpPr>
          <p:cNvPr id="10" name="Text 7"/>
          <p:cNvSpPr/>
          <p:nvPr/>
        </p:nvSpPr>
        <p:spPr>
          <a:xfrm>
            <a:off x="6514624" y="458533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Vanishing Gradients</a:t>
            </a:r>
            <a:endParaRPr lang="en-US" sz="1750" dirty="0"/>
          </a:p>
        </p:txBody>
      </p:sp>
      <p:sp>
        <p:nvSpPr>
          <p:cNvPr id="11" name="Text 8"/>
          <p:cNvSpPr/>
          <p:nvPr/>
        </p:nvSpPr>
        <p:spPr>
          <a:xfrm>
            <a:off x="10289024" y="458533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Difficulty in learning long-term dependencies due to the vanishing gradients problem.</a:t>
            </a:r>
            <a:endParaRPr lang="en-US" sz="1750" dirty="0"/>
          </a:p>
        </p:txBody>
      </p:sp>
      <p:sp>
        <p:nvSpPr>
          <p:cNvPr id="12" name="Shape 9"/>
          <p:cNvSpPr/>
          <p:nvPr/>
        </p:nvSpPr>
        <p:spPr>
          <a:xfrm>
            <a:off x="6287810" y="5817751"/>
            <a:ext cx="7541181" cy="1376124"/>
          </a:xfrm>
          <a:prstGeom prst="rect">
            <a:avLst/>
          </a:prstGeom>
          <a:solidFill>
            <a:srgbClr val="FFFFFF">
              <a:alpha val="4000"/>
            </a:srgbClr>
          </a:solidFill>
          <a:ln/>
        </p:spPr>
        <p:txBody>
          <a:bodyPr/>
          <a:lstStyle/>
          <a:p>
            <a:endParaRPr lang="en-US"/>
          </a:p>
        </p:txBody>
      </p:sp>
      <p:sp>
        <p:nvSpPr>
          <p:cNvPr id="13" name="Text 10"/>
          <p:cNvSpPr/>
          <p:nvPr/>
        </p:nvSpPr>
        <p:spPr>
          <a:xfrm>
            <a:off x="6514624" y="596145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Computational Complexity</a:t>
            </a:r>
            <a:endParaRPr lang="en-US" sz="1750" dirty="0"/>
          </a:p>
        </p:txBody>
      </p:sp>
      <p:sp>
        <p:nvSpPr>
          <p:cNvPr id="14" name="Text 11"/>
          <p:cNvSpPr/>
          <p:nvPr/>
        </p:nvSpPr>
        <p:spPr>
          <a:xfrm>
            <a:off x="10289024" y="5961459"/>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Training and inference can be computationally expensive, requiring significant resources.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9450" y="731996"/>
            <a:ext cx="7197923" cy="529471"/>
          </a:xfrm>
          <a:prstGeom prst="rect">
            <a:avLst/>
          </a:prstGeom>
          <a:noFill/>
          <a:ln/>
        </p:spPr>
        <p:txBody>
          <a:bodyPr wrap="none" lIns="0" tIns="0" rIns="0" bIns="0" rtlCol="0" anchor="t"/>
          <a:lstStyle/>
          <a:p>
            <a:pPr marL="0" indent="0">
              <a:lnSpc>
                <a:spcPts val="4150"/>
              </a:lnSpc>
              <a:buNone/>
            </a:pPr>
            <a:r>
              <a:rPr lang="en-US" sz="3300" b="1" dirty="0">
                <a:solidFill>
                  <a:srgbClr val="101014"/>
                </a:solidFill>
                <a:latin typeface="Playfair Display Bold" pitchFamily="34" charset="0"/>
                <a:ea typeface="Playfair Display Bold" pitchFamily="34" charset="-122"/>
                <a:cs typeface="Playfair Display Bold" pitchFamily="34" charset="-120"/>
              </a:rPr>
              <a:t>Future Trends in Sequence Modeling</a:t>
            </a:r>
            <a:endParaRPr lang="en-US" sz="3300" dirty="0"/>
          </a:p>
        </p:txBody>
      </p:sp>
      <p:sp>
        <p:nvSpPr>
          <p:cNvPr id="4" name="Text 1"/>
          <p:cNvSpPr/>
          <p:nvPr/>
        </p:nvSpPr>
        <p:spPr>
          <a:xfrm>
            <a:off x="6079450" y="1515547"/>
            <a:ext cx="7957899" cy="541972"/>
          </a:xfrm>
          <a:prstGeom prst="rect">
            <a:avLst/>
          </a:prstGeom>
          <a:noFill/>
          <a:ln/>
        </p:spPr>
        <p:txBody>
          <a:bodyPr wrap="square" lIns="0" tIns="0" rIns="0" bIns="0" rtlCol="0" anchor="t"/>
          <a:lstStyle/>
          <a:p>
            <a:pPr marL="0" indent="0">
              <a:lnSpc>
                <a:spcPts val="2100"/>
              </a:lnSpc>
              <a:buNone/>
            </a:pPr>
            <a:r>
              <a:rPr lang="en-US" sz="1300" dirty="0">
                <a:solidFill>
                  <a:srgbClr val="39393C"/>
                </a:solidFill>
                <a:latin typeface="Open Sans" pitchFamily="34" charset="0"/>
                <a:ea typeface="Open Sans" pitchFamily="34" charset="-122"/>
                <a:cs typeface="Open Sans" pitchFamily="34" charset="-120"/>
              </a:rPr>
              <a:t>Research continues to push the boundaries of sequence modeling, with new advancements on the horizon.</a:t>
            </a:r>
            <a:endParaRPr lang="en-US" sz="1300" dirty="0"/>
          </a:p>
        </p:txBody>
      </p:sp>
      <p:pic>
        <p:nvPicPr>
          <p:cNvPr id="5" name="Image 1" descr="preencoded.png"/>
          <p:cNvPicPr>
            <a:picLocks noChangeAspect="1"/>
          </p:cNvPicPr>
          <p:nvPr/>
        </p:nvPicPr>
        <p:blipFill>
          <a:blip r:embed="rId4"/>
          <a:stretch>
            <a:fillRect/>
          </a:stretch>
        </p:blipFill>
        <p:spPr>
          <a:xfrm>
            <a:off x="6079450" y="2248138"/>
            <a:ext cx="423624" cy="423624"/>
          </a:xfrm>
          <a:prstGeom prst="rect">
            <a:avLst/>
          </a:prstGeom>
        </p:spPr>
      </p:pic>
      <p:sp>
        <p:nvSpPr>
          <p:cNvPr id="6" name="Text 2"/>
          <p:cNvSpPr/>
          <p:nvPr/>
        </p:nvSpPr>
        <p:spPr>
          <a:xfrm>
            <a:off x="6079450" y="2841188"/>
            <a:ext cx="2185154" cy="264676"/>
          </a:xfrm>
          <a:prstGeom prst="rect">
            <a:avLst/>
          </a:prstGeom>
          <a:noFill/>
          <a:ln/>
        </p:spPr>
        <p:txBody>
          <a:bodyPr wrap="none" lIns="0" tIns="0" rIns="0" bIns="0" rtlCol="0" anchor="t"/>
          <a:lstStyle/>
          <a:p>
            <a:pPr marL="0" indent="0" algn="l">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Attention Mechanisms</a:t>
            </a:r>
            <a:endParaRPr lang="en-US" sz="1650" dirty="0"/>
          </a:p>
        </p:txBody>
      </p:sp>
      <p:sp>
        <p:nvSpPr>
          <p:cNvPr id="7" name="Text 3"/>
          <p:cNvSpPr/>
          <p:nvPr/>
        </p:nvSpPr>
        <p:spPr>
          <a:xfrm>
            <a:off x="6079450" y="3207425"/>
            <a:ext cx="7957899" cy="541972"/>
          </a:xfrm>
          <a:prstGeom prst="rect">
            <a:avLst/>
          </a:prstGeom>
          <a:noFill/>
          <a:ln/>
        </p:spPr>
        <p:txBody>
          <a:bodyPr wrap="square" lIns="0" tIns="0" rIns="0" bIns="0" rtlCol="0" anchor="t"/>
          <a:lstStyle/>
          <a:p>
            <a:pPr marL="0" indent="0" algn="l">
              <a:lnSpc>
                <a:spcPts val="2100"/>
              </a:lnSpc>
              <a:buNone/>
            </a:pPr>
            <a:r>
              <a:rPr lang="en-US" sz="1300" dirty="0">
                <a:solidFill>
                  <a:srgbClr val="39393C"/>
                </a:solidFill>
                <a:latin typeface="Open Sans" pitchFamily="34" charset="0"/>
                <a:ea typeface="Open Sans" pitchFamily="34" charset="-122"/>
                <a:cs typeface="Open Sans" pitchFamily="34" charset="-120"/>
              </a:rPr>
              <a:t>Allow models to focus on specific parts of the input sequence, improving performance and interpretability.</a:t>
            </a:r>
            <a:endParaRPr lang="en-US" sz="1300" dirty="0"/>
          </a:p>
        </p:txBody>
      </p:sp>
      <p:pic>
        <p:nvPicPr>
          <p:cNvPr id="8" name="Image 2" descr="preencoded.png"/>
          <p:cNvPicPr>
            <a:picLocks noChangeAspect="1"/>
          </p:cNvPicPr>
          <p:nvPr/>
        </p:nvPicPr>
        <p:blipFill>
          <a:blip r:embed="rId5"/>
          <a:stretch>
            <a:fillRect/>
          </a:stretch>
        </p:blipFill>
        <p:spPr>
          <a:xfrm>
            <a:off x="6079450" y="4257675"/>
            <a:ext cx="423624" cy="423624"/>
          </a:xfrm>
          <a:prstGeom prst="rect">
            <a:avLst/>
          </a:prstGeom>
        </p:spPr>
      </p:pic>
      <p:sp>
        <p:nvSpPr>
          <p:cNvPr id="9" name="Text 4"/>
          <p:cNvSpPr/>
          <p:nvPr/>
        </p:nvSpPr>
        <p:spPr>
          <a:xfrm>
            <a:off x="6079450" y="4850725"/>
            <a:ext cx="2118241" cy="264676"/>
          </a:xfrm>
          <a:prstGeom prst="rect">
            <a:avLst/>
          </a:prstGeom>
          <a:noFill/>
          <a:ln/>
        </p:spPr>
        <p:txBody>
          <a:bodyPr wrap="none" lIns="0" tIns="0" rIns="0" bIns="0" rtlCol="0" anchor="t"/>
          <a:lstStyle/>
          <a:p>
            <a:pPr marL="0" indent="0" algn="l">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Transformers</a:t>
            </a:r>
            <a:endParaRPr lang="en-US" sz="1650" dirty="0"/>
          </a:p>
        </p:txBody>
      </p:sp>
      <p:sp>
        <p:nvSpPr>
          <p:cNvPr id="10" name="Text 5"/>
          <p:cNvSpPr/>
          <p:nvPr/>
        </p:nvSpPr>
        <p:spPr>
          <a:xfrm>
            <a:off x="6079450" y="5216962"/>
            <a:ext cx="7957899" cy="270986"/>
          </a:xfrm>
          <a:prstGeom prst="rect">
            <a:avLst/>
          </a:prstGeom>
          <a:noFill/>
          <a:ln/>
        </p:spPr>
        <p:txBody>
          <a:bodyPr wrap="none" lIns="0" tIns="0" rIns="0" bIns="0" rtlCol="0" anchor="t"/>
          <a:lstStyle/>
          <a:p>
            <a:pPr marL="0" indent="0" algn="l">
              <a:lnSpc>
                <a:spcPts val="2100"/>
              </a:lnSpc>
              <a:buNone/>
            </a:pPr>
            <a:r>
              <a:rPr lang="en-US" sz="1300" dirty="0">
                <a:solidFill>
                  <a:srgbClr val="39393C"/>
                </a:solidFill>
                <a:latin typeface="Open Sans" pitchFamily="34" charset="0"/>
                <a:ea typeface="Open Sans" pitchFamily="34" charset="-122"/>
                <a:cs typeface="Open Sans" pitchFamily="34" charset="-120"/>
              </a:rPr>
              <a:t>A powerful architecture that has achieved state-of-the-art results in various NLP tasks.</a:t>
            </a:r>
            <a:endParaRPr lang="en-US" sz="1300" dirty="0"/>
          </a:p>
        </p:txBody>
      </p:sp>
      <p:pic>
        <p:nvPicPr>
          <p:cNvPr id="11" name="Image 3" descr="preencoded.png"/>
          <p:cNvPicPr>
            <a:picLocks noChangeAspect="1"/>
          </p:cNvPicPr>
          <p:nvPr/>
        </p:nvPicPr>
        <p:blipFill>
          <a:blip r:embed="rId6"/>
          <a:stretch>
            <a:fillRect/>
          </a:stretch>
        </p:blipFill>
        <p:spPr>
          <a:xfrm>
            <a:off x="6079450" y="5996226"/>
            <a:ext cx="423624" cy="423624"/>
          </a:xfrm>
          <a:prstGeom prst="rect">
            <a:avLst/>
          </a:prstGeom>
        </p:spPr>
      </p:pic>
      <p:sp>
        <p:nvSpPr>
          <p:cNvPr id="12" name="Text 6"/>
          <p:cNvSpPr/>
          <p:nvPr/>
        </p:nvSpPr>
        <p:spPr>
          <a:xfrm>
            <a:off x="6079450" y="6589276"/>
            <a:ext cx="2118241" cy="264676"/>
          </a:xfrm>
          <a:prstGeom prst="rect">
            <a:avLst/>
          </a:prstGeom>
          <a:noFill/>
          <a:ln/>
        </p:spPr>
        <p:txBody>
          <a:bodyPr wrap="none" lIns="0" tIns="0" rIns="0" bIns="0" rtlCol="0" anchor="t"/>
          <a:lstStyle/>
          <a:p>
            <a:pPr marL="0" indent="0" algn="l">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Generative Models</a:t>
            </a:r>
            <a:endParaRPr lang="en-US" sz="1650" dirty="0"/>
          </a:p>
        </p:txBody>
      </p:sp>
      <p:sp>
        <p:nvSpPr>
          <p:cNvPr id="13" name="Text 7"/>
          <p:cNvSpPr/>
          <p:nvPr/>
        </p:nvSpPr>
        <p:spPr>
          <a:xfrm>
            <a:off x="6079450" y="6955512"/>
            <a:ext cx="7957899" cy="541972"/>
          </a:xfrm>
          <a:prstGeom prst="rect">
            <a:avLst/>
          </a:prstGeom>
          <a:noFill/>
          <a:ln/>
        </p:spPr>
        <p:txBody>
          <a:bodyPr wrap="square" lIns="0" tIns="0" rIns="0" bIns="0" rtlCol="0" anchor="t"/>
          <a:lstStyle/>
          <a:p>
            <a:pPr marL="0" indent="0" algn="l">
              <a:lnSpc>
                <a:spcPts val="2100"/>
              </a:lnSpc>
              <a:buNone/>
            </a:pPr>
            <a:r>
              <a:rPr lang="en-US" sz="1300" dirty="0">
                <a:solidFill>
                  <a:srgbClr val="39393C"/>
                </a:solidFill>
                <a:latin typeface="Open Sans" pitchFamily="34" charset="0"/>
                <a:ea typeface="Open Sans" pitchFamily="34" charset="-122"/>
                <a:cs typeface="Open Sans" pitchFamily="34" charset="-120"/>
              </a:rPr>
              <a:t>Enable the generation of new sequences based on learned patterns, with applications in creative writing, music composition, and more.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Text Preprocessing in Deep Learning</a:t>
            </a:r>
            <a:endParaRPr lang="en-US" sz="6150" dirty="0"/>
          </a:p>
        </p:txBody>
      </p:sp>
      <p:sp>
        <p:nvSpPr>
          <p:cNvPr id="4" name="Text 1"/>
          <p:cNvSpPr/>
          <p:nvPr/>
        </p:nvSpPr>
        <p:spPr>
          <a:xfrm>
            <a:off x="62801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Text preprocessing is a crucial step in deep learning for natural language processing (NLP). It transforms raw text data into a format that deep learning models can effectively process and learn from.</a:t>
            </a:r>
            <a:endParaRPr lang="en-US" sz="1750" dirty="0"/>
          </a:p>
        </p:txBody>
      </p:sp>
      <p:sp>
        <p:nvSpPr>
          <p:cNvPr id="6" name="Text 3"/>
          <p:cNvSpPr/>
          <p:nvPr/>
        </p:nvSpPr>
        <p:spPr>
          <a:xfrm>
            <a:off x="6388179" y="5886093"/>
            <a:ext cx="14680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Lora Medium" pitchFamily="34" charset="0"/>
                <a:ea typeface="Lora Medium" pitchFamily="34" charset="-122"/>
                <a:cs typeface="Lora Medium" pitchFamily="34" charset="-120"/>
              </a:rPr>
              <a:t>DN</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854</TotalTime>
  <Words>2367</Words>
  <Application>Microsoft Macintosh PowerPoint</Application>
  <PresentationFormat>Custom</PresentationFormat>
  <Paragraphs>294</Paragraphs>
  <Slides>36</Slides>
  <Notes>34</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Alice</vt:lpstr>
      <vt:lpstr>Lora Medium</vt:lpstr>
      <vt:lpstr>Inter</vt:lpstr>
      <vt:lpstr>Roboto Medium</vt:lpstr>
      <vt:lpstr>Open Sans Medium</vt:lpstr>
      <vt:lpstr>Roboto</vt:lpstr>
      <vt:lpstr>Lora</vt:lpstr>
      <vt:lpstr>Inter Medium</vt:lpstr>
      <vt:lpstr>Playfair Display Bold</vt:lpstr>
      <vt:lpstr>Raleway</vt:lpstr>
      <vt:lpstr>Arial</vt:lpstr>
      <vt:lpstr>Open Sans</vt:lpstr>
      <vt:lpstr>DM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Office</cp:lastModifiedBy>
  <cp:revision>3</cp:revision>
  <dcterms:created xsi:type="dcterms:W3CDTF">2024-11-07T10:42:41Z</dcterms:created>
  <dcterms:modified xsi:type="dcterms:W3CDTF">2024-11-08T02:29:33Z</dcterms:modified>
</cp:coreProperties>
</file>